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6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5E2FF6-ED45-4382-8A00-8F0BDA542324}" type="datetimeFigureOut">
              <a:rPr lang="pl-PL" smtClean="0"/>
              <a:pPr/>
              <a:t>31.12.2017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7E9716-E210-4B52-84B1-976592F30C1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	</a:t>
            </a:r>
            <a:r>
              <a:rPr lang="pl-PL" b="1" dirty="0"/>
              <a:t>Testy analizy wariancji</a:t>
            </a:r>
            <a:r>
              <a:rPr lang="pl-PL" dirty="0"/>
              <a:t> pozwalają sprawdzić czy pewne czynniki wywierają wpływ na kształtowanie się średnich wartości badanych cech. W teście </a:t>
            </a:r>
            <a:r>
              <a:rPr lang="pl-PL" b="1" dirty="0"/>
              <a:t>analizy wariancji</a:t>
            </a:r>
            <a:r>
              <a:rPr lang="pl-PL" dirty="0"/>
              <a:t> </a:t>
            </a:r>
            <a:r>
              <a:rPr lang="pl-PL" b="1" dirty="0"/>
              <a:t>dla klasyfikacji pojedynczej </a:t>
            </a:r>
            <a:r>
              <a:rPr lang="pl-PL" dirty="0"/>
              <a:t>bada się wpływ </a:t>
            </a:r>
            <a:r>
              <a:rPr lang="pl-PL" b="1" dirty="0"/>
              <a:t>tylko jednego czynnika</a:t>
            </a:r>
            <a:r>
              <a:rPr lang="pl-PL" dirty="0"/>
              <a:t> na wyniki obserwacji badanej cechy.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200" b="1" dirty="0"/>
              <a:t>Test analizy wariancji dla wielu średnich – klasyfikacja pojedyncza </a:t>
            </a: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pl-PL" dirty="0" smtClean="0"/>
              <a:t>	</a:t>
            </a:r>
          </a:p>
          <a:p>
            <a:pPr lvl="0">
              <a:buNone/>
            </a:pPr>
            <a:r>
              <a:rPr lang="pl-PL" dirty="0" smtClean="0"/>
              <a:t>	Wartość statystyki F porównujemy z wartością krytyczną F</a:t>
            </a:r>
            <a:r>
              <a:rPr lang="pl-PL" baseline="-25000" dirty="0" smtClean="0">
                <a:sym typeface="Symbol"/>
              </a:rPr>
              <a:t></a:t>
            </a:r>
            <a:r>
              <a:rPr lang="pl-PL" baseline="-25000" dirty="0" smtClean="0"/>
              <a:t>,k-1,n-k</a:t>
            </a:r>
            <a:r>
              <a:rPr lang="pl-PL" dirty="0" smtClean="0"/>
              <a:t> odczytaną z tablic rozkładu </a:t>
            </a:r>
            <a:r>
              <a:rPr lang="pl-PL" dirty="0" err="1" smtClean="0"/>
              <a:t>F-Snedecora</a:t>
            </a:r>
            <a:r>
              <a:rPr lang="pl-PL" dirty="0" smtClean="0"/>
              <a:t> dla ustalonego poziomu istotności </a:t>
            </a:r>
            <a:r>
              <a:rPr lang="pl-PL" dirty="0" smtClean="0">
                <a:sym typeface="Symbol"/>
              </a:rPr>
              <a:t></a:t>
            </a:r>
            <a:r>
              <a:rPr lang="pl-PL" dirty="0" smtClean="0"/>
              <a:t> i dla odpowiedniej liczby stopni swobody k-1 i </a:t>
            </a:r>
            <a:r>
              <a:rPr lang="pl-PL" dirty="0" err="1" smtClean="0"/>
              <a:t>n-k</a:t>
            </a:r>
            <a:r>
              <a:rPr lang="pl-PL" dirty="0" smtClean="0"/>
              <a:t>. </a:t>
            </a:r>
          </a:p>
          <a:p>
            <a:pPr lvl="0">
              <a:buNone/>
            </a:pPr>
            <a:r>
              <a:rPr lang="pl-PL" dirty="0" smtClean="0"/>
              <a:t>	</a:t>
            </a:r>
          </a:p>
          <a:p>
            <a:pPr lvl="0">
              <a:buNone/>
            </a:pPr>
            <a:r>
              <a:rPr lang="pl-PL" dirty="0" smtClean="0"/>
              <a:t>	Jeżeli F </a:t>
            </a:r>
            <a:r>
              <a:rPr lang="pl-PL" dirty="0" smtClean="0">
                <a:sym typeface="Symbol"/>
              </a:rPr>
              <a:t></a:t>
            </a:r>
            <a:r>
              <a:rPr lang="pl-PL" dirty="0" smtClean="0"/>
              <a:t> F</a:t>
            </a:r>
            <a:r>
              <a:rPr lang="pl-PL" baseline="-25000" dirty="0" smtClean="0">
                <a:sym typeface="Symbol"/>
              </a:rPr>
              <a:t></a:t>
            </a:r>
            <a:r>
              <a:rPr lang="pl-PL" baseline="-25000" dirty="0" smtClean="0"/>
              <a:t>,k-1,n-k, </a:t>
            </a:r>
            <a:r>
              <a:rPr lang="pl-PL" dirty="0" smtClean="0"/>
              <a:t>to hipotezę H</a:t>
            </a:r>
            <a:r>
              <a:rPr lang="pl-PL" baseline="-25000" dirty="0" smtClean="0"/>
              <a:t>0</a:t>
            </a:r>
            <a:r>
              <a:rPr lang="pl-PL" dirty="0" smtClean="0"/>
              <a:t> o równości średnich w badanych populacjach należy odrzucić.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</a:t>
            </a:r>
            <a:endParaRPr lang="pl-PL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None/>
            </a:pPr>
            <a:r>
              <a:rPr lang="pl-PL" dirty="0" smtClean="0"/>
              <a:t>	Natomiast, gdy F &lt; F</a:t>
            </a:r>
            <a:r>
              <a:rPr lang="pl-PL" baseline="-25000" dirty="0" smtClean="0">
                <a:sym typeface="Symbol"/>
              </a:rPr>
              <a:t></a:t>
            </a:r>
            <a:r>
              <a:rPr lang="pl-PL" baseline="-25000" dirty="0" smtClean="0"/>
              <a:t>,k-1,n-k, </a:t>
            </a:r>
            <a:r>
              <a:rPr lang="pl-PL" dirty="0" smtClean="0"/>
              <a:t>to nie ma podstaw do odrzucenia hipotezy H</a:t>
            </a:r>
            <a:r>
              <a:rPr lang="pl-PL" baseline="-25000" dirty="0" smtClean="0"/>
              <a:t>0</a:t>
            </a:r>
            <a:r>
              <a:rPr lang="pl-PL" dirty="0" smtClean="0"/>
              <a:t>. Odrzucenie hipotezy zerowej oznacza udowodnienie istotnego wpływu podziału na badane populacje. W przeciwnym przypadku wszystkie populacje można uznać za równoważne z punktu widzenia otrzymywanych wartości badanej cechy.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</a:t>
            </a:r>
            <a:endParaRPr lang="pl-PL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b="1" dirty="0" smtClean="0"/>
              <a:t>	Test Hartleya</a:t>
            </a:r>
            <a:r>
              <a:rPr lang="pl-PL" dirty="0" smtClean="0"/>
              <a:t> jest jednym z testów jednorodności wariancji. Służy on do sprawdzenia równości wariancji wielu (k) populacji. Test jednorodności wariancji wykorzystuje się najczęściej jako zagadnienie pomocnicze przy badaniu analizy wariancji. Test Hartleya stosuje się w przypadku równolicznych prób.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000" dirty="0" smtClean="0"/>
              <a:t>Test Hartleya</a:t>
            </a:r>
            <a:br>
              <a:rPr lang="pl-PL" sz="4000" dirty="0" smtClean="0"/>
            </a:br>
            <a:endParaRPr lang="pl-PL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Hipoteza zerowa i hipoteza alternatywna testu Hartleya mają następującą postać:</a:t>
            </a:r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dirty="0" smtClean="0"/>
              <a:t>Test Hartleya</a:t>
            </a:r>
            <a:endParaRPr lang="pl-PL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2876952" y="2714620"/>
          <a:ext cx="2964677" cy="135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Równanie" r:id="rId3" imgW="1054080" imgH="482400" progId="Equation.3">
                  <p:embed/>
                </p:oleObj>
              </mc:Choice>
              <mc:Fallback>
                <p:oleObj name="Równanie" r:id="rId3" imgW="105408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952" y="2714620"/>
                        <a:ext cx="2964677" cy="13573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Statystyka testu Hartleya przyjmuje postać: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dirty="0" smtClean="0"/>
              <a:t>Test Hartleya</a:t>
            </a:r>
            <a:endParaRPr lang="pl-PL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3142047" y="2357430"/>
          <a:ext cx="2375313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Równanie" r:id="rId3" imgW="723600" imgH="457200" progId="Equation.3">
                  <p:embed/>
                </p:oleObj>
              </mc:Choice>
              <mc:Fallback>
                <p:oleObj name="Równanie" r:id="rId3" imgW="7236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047" y="2357430"/>
                        <a:ext cx="2375313" cy="15001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Wzór na wariancję populacji ma postać:</a:t>
            </a:r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dirty="0" smtClean="0"/>
              <a:t>Test Hartleya</a:t>
            </a:r>
            <a:endParaRPr lang="pl-PL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3071802" y="2285992"/>
          <a:ext cx="3071833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Równanie" r:id="rId3" imgW="1091880" imgH="660240" progId="Equation.3">
                  <p:embed/>
                </p:oleObj>
              </mc:Choice>
              <mc:Fallback>
                <p:oleObj name="Równanie" r:id="rId3" imgW="1091880" imgH="660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2285992"/>
                        <a:ext cx="3071833" cy="185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Statystykę testu Hartleya </a:t>
            </a:r>
            <a:r>
              <a:rPr lang="pl-PL" dirty="0" err="1" smtClean="0"/>
              <a:t>F</a:t>
            </a:r>
            <a:r>
              <a:rPr lang="pl-PL" baseline="-25000" dirty="0" err="1" smtClean="0"/>
              <a:t>max</a:t>
            </a:r>
            <a:r>
              <a:rPr lang="pl-PL" dirty="0" smtClean="0"/>
              <a:t> porównuje się z wartością krytyczną odczytaną z tablic wartości krytycznych w teście Hartleya </a:t>
            </a:r>
            <a:br>
              <a:rPr lang="pl-PL" dirty="0" smtClean="0"/>
            </a:br>
            <a:r>
              <a:rPr lang="pl-PL" dirty="0" err="1" smtClean="0"/>
              <a:t>f</a:t>
            </a:r>
            <a:r>
              <a:rPr lang="pl-PL" baseline="-25000" dirty="0" err="1" smtClean="0"/>
              <a:t>max</a:t>
            </a:r>
            <a:r>
              <a:rPr lang="pl-PL" dirty="0" smtClean="0"/>
              <a:t>(</a:t>
            </a:r>
            <a:r>
              <a:rPr lang="pl-PL" dirty="0" smtClean="0">
                <a:sym typeface="Symbol"/>
              </a:rPr>
              <a:t></a:t>
            </a:r>
            <a:r>
              <a:rPr lang="pl-PL" dirty="0" smtClean="0"/>
              <a:t>, k, n). Gdzie </a:t>
            </a:r>
            <a:r>
              <a:rPr lang="pl-PL" dirty="0" smtClean="0">
                <a:sym typeface="Symbol"/>
              </a:rPr>
              <a:t></a:t>
            </a:r>
            <a:r>
              <a:rPr lang="pl-PL" dirty="0" smtClean="0"/>
              <a:t> oznacza poziom istotności, a k i n liczbę stopni swobody. Jeżeli </a:t>
            </a:r>
            <a:r>
              <a:rPr lang="pl-PL" dirty="0" err="1" smtClean="0"/>
              <a:t>F</a:t>
            </a:r>
            <a:r>
              <a:rPr lang="pl-PL" baseline="-25000" dirty="0" err="1" smtClean="0"/>
              <a:t>max</a:t>
            </a:r>
            <a:r>
              <a:rPr lang="pl-PL" dirty="0" smtClean="0"/>
              <a:t> &gt; </a:t>
            </a:r>
            <a:r>
              <a:rPr lang="pl-PL" dirty="0" err="1" smtClean="0"/>
              <a:t>f</a:t>
            </a:r>
            <a:r>
              <a:rPr lang="pl-PL" baseline="-25000" dirty="0" err="1" smtClean="0"/>
              <a:t>max</a:t>
            </a:r>
            <a:r>
              <a:rPr lang="pl-PL" dirty="0" smtClean="0"/>
              <a:t>(</a:t>
            </a:r>
            <a:r>
              <a:rPr lang="pl-PL" dirty="0" smtClean="0">
                <a:sym typeface="Symbol"/>
              </a:rPr>
              <a:t></a:t>
            </a:r>
            <a:r>
              <a:rPr lang="pl-PL" dirty="0" smtClean="0"/>
              <a:t>, k, n), to istnieją podstawy do odrzucenia hipotezy zerowej, w przeciwnym wypadku nie ma podstaw do odrzucenia hipotezy zerowej.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400" dirty="0" smtClean="0"/>
              <a:t>Test Hartleya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W poniższej tabeli zostały przedstawione wyniki egzaminu ze statystyki otrzymane przez studentów trzech różnych grup: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Analiza wariancji - przykład</a:t>
            </a: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00166" y="2857496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latin typeface="Arial CE"/>
                        </a:rPr>
                        <a:t>Grupa 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latin typeface="Arial CE"/>
                        </a:rPr>
                        <a:t>Grupa 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latin typeface="Arial CE"/>
                        </a:rPr>
                        <a:t>Grupa 3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83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69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>
                          <a:latin typeface="Arial CE"/>
                        </a:rPr>
                        <a:t>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latin typeface="Arial CE"/>
                        </a:rPr>
                        <a:t>60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Należy zweryfikować hipotezę (na poziomie istotności 0,05), że czynnik jakim jest przynależność do grupy wykładowej znacząco różnicuje uzyskaną liczbę punktów z egzaminu ze statystyki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pPr algn="ctr"/>
            <a:r>
              <a:rPr lang="pl-PL" dirty="0" smtClean="0"/>
              <a:t>Analiza wariancji - przykład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	Procedura </a:t>
            </a:r>
            <a:r>
              <a:rPr lang="pl-PL" b="1" dirty="0" smtClean="0"/>
              <a:t>testu analizy wariancji </a:t>
            </a:r>
            <a:r>
              <a:rPr lang="pl-PL" dirty="0" smtClean="0"/>
              <a:t>jest następująca:</a:t>
            </a:r>
          </a:p>
          <a:p>
            <a:endParaRPr lang="pl-PL" dirty="0" smtClean="0"/>
          </a:p>
          <a:p>
            <a:pPr lvl="0">
              <a:buNone/>
            </a:pPr>
            <a:r>
              <a:rPr lang="pl-PL" dirty="0" smtClean="0"/>
              <a:t>	Mając dane </a:t>
            </a:r>
            <a:r>
              <a:rPr lang="pl-PL" i="1" dirty="0" smtClean="0"/>
              <a:t>k </a:t>
            </a:r>
            <a:r>
              <a:rPr lang="pl-PL" dirty="0" smtClean="0"/>
              <a:t>populacji o rozkładzie normalnym lub o rozkładzie zbliżonym do rozkładu normalnego zakłada się, że wariancje wszystkich </a:t>
            </a:r>
            <a:r>
              <a:rPr lang="pl-PL" i="1" dirty="0" smtClean="0"/>
              <a:t>k</a:t>
            </a:r>
            <a:r>
              <a:rPr lang="pl-PL" dirty="0" smtClean="0"/>
              <a:t> populacji są równe (ale nie muszą być znane). Jednorodność wariancji wszystkich populacji można badać jednym z testów jednorodności wariancji np. testem Hartleya.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/>
              <a:t>Test analizy wariancji dla wielu średnich – klasyfikacja pojedyncza</a:t>
            </a:r>
            <a:endParaRPr lang="pl-PL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pl-PL" dirty="0" smtClean="0"/>
              <a:t>	Następnie z każdej z tych populacji należy wylosować niezależne próby o liczebności n</a:t>
            </a:r>
            <a:r>
              <a:rPr lang="pl-PL" baseline="-25000" dirty="0" smtClean="0"/>
              <a:t>i</a:t>
            </a:r>
            <a:r>
              <a:rPr lang="pl-PL" dirty="0" smtClean="0"/>
              <a:t> elementów. Wyniki z prób oznaczane są przez </a:t>
            </a:r>
            <a:r>
              <a:rPr lang="pl-PL" dirty="0" err="1" smtClean="0"/>
              <a:t>x</a:t>
            </a:r>
            <a:r>
              <a:rPr lang="pl-PL" baseline="-25000" dirty="0" err="1" smtClean="0"/>
              <a:t>ij</a:t>
            </a:r>
            <a:r>
              <a:rPr lang="pl-PL" dirty="0" smtClean="0"/>
              <a:t> , gdzie i = 1,2,...,k, a j = 1,2,...,n</a:t>
            </a:r>
            <a:r>
              <a:rPr lang="pl-PL" baseline="-25000" dirty="0" smtClean="0"/>
              <a:t>i</a:t>
            </a:r>
            <a:r>
              <a:rPr lang="pl-PL" dirty="0" smtClean="0"/>
              <a:t>, przy czym </a:t>
            </a:r>
          </a:p>
          <a:p>
            <a:pPr lvl="0">
              <a:buNone/>
            </a:pPr>
            <a:endParaRPr lang="pl-PL" dirty="0" smtClean="0"/>
          </a:p>
          <a:p>
            <a:pPr lvl="0">
              <a:buNone/>
            </a:pPr>
            <a:r>
              <a:rPr lang="pl-PL" dirty="0" smtClean="0"/>
              <a:t>	gdzie 	oznacza składnik losowy, mający rozkład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 – klasyfikacja pojedyncza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3357554" y="3214686"/>
          <a:ext cx="1857388" cy="588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Równanie" r:id="rId3" imgW="761760" imgH="241200" progId="Equation.3">
                  <p:embed/>
                </p:oleObj>
              </mc:Choice>
              <mc:Fallback>
                <p:oleObj name="Równanie" r:id="rId3" imgW="7617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3214686"/>
                        <a:ext cx="1857388" cy="588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/>
        </p:nvGraphicFramePr>
        <p:xfrm>
          <a:off x="1857356" y="3857628"/>
          <a:ext cx="428628" cy="581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Równanie" r:id="rId5" imgW="177480" imgH="241200" progId="Equation.3">
                  <p:embed/>
                </p:oleObj>
              </mc:Choice>
              <mc:Fallback>
                <p:oleObj name="Równanie" r:id="rId5" imgW="17748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3857628"/>
                        <a:ext cx="428628" cy="581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/>
        </p:nvGraphicFramePr>
        <p:xfrm>
          <a:off x="2285984" y="4572006"/>
          <a:ext cx="1343932" cy="500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Równanie" r:id="rId7" imgW="545760" imgH="203040" progId="Equation.3">
                  <p:embed/>
                </p:oleObj>
              </mc:Choice>
              <mc:Fallback>
                <p:oleObj name="Równanie" r:id="rId7" imgW="5457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4572006"/>
                        <a:ext cx="1343932" cy="5000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pl-PL" dirty="0" smtClean="0"/>
              <a:t>	Na podstawie wyników należy zweryfikować hipotezę zakładającą równość średnich wszystkich badanych populacji:</a:t>
            </a:r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> </a:t>
            </a:r>
          </a:p>
          <a:p>
            <a:pPr>
              <a:buNone/>
            </a:pPr>
            <a:r>
              <a:rPr lang="pl-PL" dirty="0" smtClean="0"/>
              <a:t>	wobec hipotezy alternatywnej:</a:t>
            </a:r>
          </a:p>
          <a:p>
            <a:pPr>
              <a:buNone/>
            </a:pPr>
            <a:r>
              <a:rPr lang="pl-PL" dirty="0" smtClean="0"/>
              <a:t> 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 – klasyfikacja pojedyncza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2714612" y="2928934"/>
          <a:ext cx="3652065" cy="614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Równanie" r:id="rId3" imgW="1358640" imgH="228600" progId="Equation.3">
                  <p:embed/>
                </p:oleObj>
              </mc:Choice>
              <mc:Fallback>
                <p:oleObj name="Równanie" r:id="rId3" imgW="13586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2928934"/>
                        <a:ext cx="3652065" cy="6143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/>
        </p:nvGraphicFramePr>
        <p:xfrm>
          <a:off x="2786050" y="4357694"/>
          <a:ext cx="339727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Równanie" r:id="rId5" imgW="1358640" imgH="228600" progId="Equation.3">
                  <p:embed/>
                </p:oleObj>
              </mc:Choice>
              <mc:Fallback>
                <p:oleObj name="Równanie" r:id="rId5" imgW="13586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4357694"/>
                        <a:ext cx="339727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celu zweryfikowania tej hipotezy należy obliczyć z wyników poszczególnych prób średnie grupowe</a:t>
            </a:r>
          </a:p>
          <a:p>
            <a:pPr lvl="0">
              <a:buNone/>
            </a:pPr>
            <a:r>
              <a:rPr lang="pl-PL" dirty="0" smtClean="0"/>
              <a:t>  </a:t>
            </a:r>
          </a:p>
          <a:p>
            <a:pPr lvl="0">
              <a:buNone/>
            </a:pPr>
            <a:r>
              <a:rPr lang="pl-PL" dirty="0" smtClean="0"/>
              <a:t>	i średnią ogólną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 – klasyfikacja pojedyncza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4000496" y="2928934"/>
          <a:ext cx="500066" cy="576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Równanie" r:id="rId3" imgW="164880" imgH="190440" progId="Equation.3">
                  <p:embed/>
                </p:oleObj>
              </mc:Choice>
              <mc:Fallback>
                <p:oleObj name="Równanie" r:id="rId3" imgW="16488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2928934"/>
                        <a:ext cx="500066" cy="576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/>
        </p:nvGraphicFramePr>
        <p:xfrm>
          <a:off x="4000496" y="3643314"/>
          <a:ext cx="428628" cy="685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Równanie" r:id="rId5" imgW="126720" imgH="203040" progId="Equation.3">
                  <p:embed/>
                </p:oleObj>
              </mc:Choice>
              <mc:Fallback>
                <p:oleObj name="Równanie" r:id="rId5" imgW="12672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3643314"/>
                        <a:ext cx="428628" cy="6858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pl-PL" dirty="0" smtClean="0"/>
              <a:t>według poniższych wzorów: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 – klasyfikacja pojedyncza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2143108" y="3357562"/>
          <a:ext cx="4198564" cy="1014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Równanie" r:id="rId3" imgW="1892160" imgH="457200" progId="Equation.3">
                  <p:embed/>
                </p:oleObj>
              </mc:Choice>
              <mc:Fallback>
                <p:oleObj name="Równanie" r:id="rId3" imgW="189216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08" y="3357562"/>
                        <a:ext cx="4198564" cy="10144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/>
        </p:nvGraphicFramePr>
        <p:xfrm>
          <a:off x="2214546" y="2143116"/>
          <a:ext cx="4085850" cy="1014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Równanie" r:id="rId5" imgW="1841400" imgH="457200" progId="Equation.3">
                  <p:embed/>
                </p:oleObj>
              </mc:Choice>
              <mc:Fallback>
                <p:oleObj name="Równanie" r:id="rId5" imgW="18414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2143116"/>
                        <a:ext cx="4085850" cy="10144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pl-PL" dirty="0" smtClean="0"/>
              <a:t>	Test analizy wariancji przebiega według schematu, ujętego w postaci </a:t>
            </a:r>
            <a:r>
              <a:rPr lang="pl-PL" b="1" dirty="0" smtClean="0"/>
              <a:t>tablicy analizy wariancji</a:t>
            </a:r>
            <a:r>
              <a:rPr lang="pl-PL" dirty="0" smtClean="0"/>
              <a:t>, która wygląda w następujący sposób: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</a:t>
            </a:r>
            <a:endParaRPr lang="pl-PL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285720" y="1500174"/>
          <a:ext cx="82296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latin typeface="Times New Roman"/>
                        </a:rPr>
                        <a:t>Źródło zmienności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Suma kwadratów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Stopnie swobody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Wariancja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Test F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Między populacjami (grupami)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 dirty="0">
                          <a:latin typeface="Times New Roman"/>
                        </a:rPr>
                        <a:t> </a:t>
                      </a:r>
                      <a:endParaRPr lang="pl-PL" sz="2000" b="0" i="0" u="none" strike="noStrike" dirty="0">
                        <a:latin typeface="Arial CE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k - 1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2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2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Wewnątrz grup (składnik losowy)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2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latin typeface="Times New Roman"/>
                        </a:rPr>
                        <a:t>n - 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2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l-PL" sz="20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</a:t>
            </a:r>
            <a:endParaRPr lang="pl-PL" sz="3200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124075" y="2214563"/>
          <a:ext cx="124777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Równanie" r:id="rId3" imgW="838080" imgH="431640" progId="Equation.3">
                  <p:embed/>
                </p:oleObj>
              </mc:Choice>
              <mc:Fallback>
                <p:oleObj name="Równanie" r:id="rId3" imgW="8380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214563"/>
                        <a:ext cx="1247775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000232" y="3143248"/>
          <a:ext cx="1547823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Równanie" r:id="rId5" imgW="990360" imgH="457200" progId="Equation.3">
                  <p:embed/>
                </p:oleObj>
              </mc:Choice>
              <mc:Fallback>
                <p:oleObj name="Równanie" r:id="rId5" imgW="9903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3143248"/>
                        <a:ext cx="1547823" cy="714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786446" y="2143116"/>
          <a:ext cx="450852" cy="832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Równanie" r:id="rId7" imgW="164880" imgH="304560" progId="Equation.3">
                  <p:embed/>
                </p:oleObj>
              </mc:Choice>
              <mc:Fallback>
                <p:oleObj name="Równanie" r:id="rId7" imgW="164880" imgH="3045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2143116"/>
                        <a:ext cx="450852" cy="8323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786446" y="3143248"/>
          <a:ext cx="379414" cy="700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Równanie" r:id="rId9" imgW="164880" imgH="304560" progId="Equation.3">
                  <p:embed/>
                </p:oleObj>
              </mc:Choice>
              <mc:Fallback>
                <p:oleObj name="Równanie" r:id="rId9" imgW="164880" imgH="304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3143248"/>
                        <a:ext cx="379414" cy="7004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7215206" y="2357430"/>
          <a:ext cx="941815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Równanie" r:id="rId11" imgW="482400" imgH="622080" progId="Equation.3">
                  <p:embed/>
                </p:oleObj>
              </mc:Choice>
              <mc:Fallback>
                <p:oleObj name="Równanie" r:id="rId11" imgW="482400" imgH="62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206" y="2357430"/>
                        <a:ext cx="941815" cy="1214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gdzie: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Test analizy wariancji dla wielu średnich</a:t>
            </a:r>
            <a:endParaRPr lang="pl-PL" sz="3200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2335189" y="1785926"/>
          <a:ext cx="2951191" cy="1539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Równanie" r:id="rId3" imgW="1168200" imgH="609480" progId="Equation.3">
                  <p:embed/>
                </p:oleObj>
              </mc:Choice>
              <mc:Fallback>
                <p:oleObj name="Równanie" r:id="rId3" imgW="1168200" imgH="609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189" y="1785926"/>
                        <a:ext cx="2951191" cy="1539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/>
        </p:nvGraphicFramePr>
        <p:xfrm>
          <a:off x="2357422" y="3357562"/>
          <a:ext cx="3060404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Równanie" r:id="rId5" imgW="1295280" imgH="634680" progId="Equation.3">
                  <p:embed/>
                </p:oleObj>
              </mc:Choice>
              <mc:Fallback>
                <p:oleObj name="Równanie" r:id="rId5" imgW="1295280" imgH="634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3357562"/>
                        <a:ext cx="3060404" cy="15001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</TotalTime>
  <Words>202</Words>
  <Application>Microsoft Office PowerPoint</Application>
  <PresentationFormat>Pokaz na ekranie (4:3)</PresentationFormat>
  <Paragraphs>90</Paragraphs>
  <Slides>18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0" baseType="lpstr">
      <vt:lpstr>Hol</vt:lpstr>
      <vt:lpstr>Równanie</vt:lpstr>
      <vt:lpstr>Test analizy wariancji dla wielu średnich – klasyfikacja pojedyncza  </vt:lpstr>
      <vt:lpstr>Test analizy wariancji dla wielu średnich – klasyfikacja pojedyncza</vt:lpstr>
      <vt:lpstr>Test analizy wariancji dla wielu średnich – klasyfikacja pojedyncza</vt:lpstr>
      <vt:lpstr>Test analizy wariancji dla wielu średnich – klasyfikacja pojedyncza</vt:lpstr>
      <vt:lpstr>Test analizy wariancji dla wielu średnich – klasyfikacja pojedyncza</vt:lpstr>
      <vt:lpstr>Test analizy wariancji dla wielu średnich – klasyfikacja pojedyncza</vt:lpstr>
      <vt:lpstr>Test analizy wariancji dla wielu średnich</vt:lpstr>
      <vt:lpstr>Test analizy wariancji dla wielu średnich</vt:lpstr>
      <vt:lpstr>Test analizy wariancji dla wielu średnich</vt:lpstr>
      <vt:lpstr>Test analizy wariancji dla wielu średnich</vt:lpstr>
      <vt:lpstr>Test analizy wariancji dla wielu średnich</vt:lpstr>
      <vt:lpstr>Test Hartleya </vt:lpstr>
      <vt:lpstr>Test Hartleya</vt:lpstr>
      <vt:lpstr>Test Hartleya</vt:lpstr>
      <vt:lpstr>Test Hartleya</vt:lpstr>
      <vt:lpstr>Test Hartleya</vt:lpstr>
      <vt:lpstr>Analiza wariancji - przykład</vt:lpstr>
      <vt:lpstr>Analiza wariancji - przykład</vt:lpstr>
    </vt:vector>
  </TitlesOfParts>
  <Company>WSIiZ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amigala</dc:creator>
  <cp:lastModifiedBy>Aldona</cp:lastModifiedBy>
  <cp:revision>14</cp:revision>
  <dcterms:created xsi:type="dcterms:W3CDTF">2010-12-12T11:41:22Z</dcterms:created>
  <dcterms:modified xsi:type="dcterms:W3CDTF">2017-12-31T11:50:03Z</dcterms:modified>
</cp:coreProperties>
</file>