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74" r:id="rId3"/>
    <p:sldId id="275" r:id="rId4"/>
    <p:sldId id="276" r:id="rId5"/>
    <p:sldId id="277" r:id="rId6"/>
    <p:sldId id="341" r:id="rId7"/>
    <p:sldId id="342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359" r:id="rId19"/>
    <p:sldId id="288" r:id="rId20"/>
    <p:sldId id="289" r:id="rId21"/>
    <p:sldId id="293" r:id="rId22"/>
    <p:sldId id="353" r:id="rId23"/>
    <p:sldId id="294" r:id="rId24"/>
    <p:sldId id="355" r:id="rId25"/>
    <p:sldId id="354" r:id="rId26"/>
    <p:sldId id="345" r:id="rId27"/>
    <p:sldId id="346" r:id="rId28"/>
    <p:sldId id="356" r:id="rId29"/>
    <p:sldId id="348" r:id="rId30"/>
    <p:sldId id="347" r:id="rId31"/>
    <p:sldId id="358" r:id="rId32"/>
    <p:sldId id="349" r:id="rId33"/>
    <p:sldId id="352" r:id="rId3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5" autoAdjust="0"/>
    <p:restoredTop sz="94660"/>
  </p:normalViewPr>
  <p:slideViewPr>
    <p:cSldViewPr>
      <p:cViewPr>
        <p:scale>
          <a:sx n="75" d="100"/>
          <a:sy n="75" d="100"/>
        </p:scale>
        <p:origin x="-1020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A68A-02A4-4C20-8E9D-5AB3EF0A9C6E}" type="datetimeFigureOut">
              <a:rPr lang="pl-PL" smtClean="0"/>
              <a:t>20.06.2020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0723B-85D2-447A-AD04-5A96BCE83C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091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0723B-85D2-447A-AD04-5A96BCE83C59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139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FCAB87-34F9-4D9B-A1A7-39CEB354D5DD}" type="datetimeFigureOut">
              <a:rPr lang="pl-PL" smtClean="0"/>
              <a:pPr/>
              <a:t>20.06.2020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7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2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2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4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8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l-PL" sz="4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Weryfikacja hipotez parametrycznych</a:t>
            </a:r>
            <a:br>
              <a:rPr lang="pl-PL" sz="4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pl-PL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ChangeArrowheads="1"/>
          </p:cNvSpPr>
          <p:nvPr/>
        </p:nvSpPr>
        <p:spPr bwMode="auto">
          <a:xfrm>
            <a:off x="381000" y="4572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pl-PL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WERYFIKACJA HIPOTEZ STATYSTYCZNYCH</a:t>
            </a:r>
            <a:r>
              <a:rPr lang="en-US" b="1">
                <a:solidFill>
                  <a:schemeClr val="tx2"/>
                </a:solidFill>
              </a:rPr>
              <a:t> </a:t>
            </a:r>
            <a:endParaRPr lang="en-US" b="1"/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81000" y="1600200"/>
            <a:ext cx="83820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Przez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statystyczną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rozumie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dowolne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przypuszczenie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temat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parametrów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lub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postaci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funkcyjnej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>
                <a:solidFill>
                  <a:srgbClr val="000000"/>
                </a:solidFill>
                <a:latin typeface="Arial" pitchFamily="34" charset="0"/>
              </a:rPr>
              <a:t>zbiorowości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generalnej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pl-PL" sz="20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 </a:t>
            </a:r>
            <a:r>
              <a:rPr lang="en-US" sz="2000" i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hipotezą</a:t>
            </a:r>
            <a:r>
              <a:rPr lang="en-US" sz="20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parametryczną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mamy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czynienia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gdy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przypuszczenie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dotyczy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parametrów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rozkładu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natomiast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pozostałe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hipotezy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nazywane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są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hipotezami</a:t>
            </a:r>
            <a:r>
              <a:rPr lang="en-US" sz="20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nieparametrycznymi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 eaLnBrk="0" hangingPunct="0">
              <a:lnSpc>
                <a:spcPct val="180000"/>
              </a:lnSpc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testach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istotności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H</a:t>
            </a:r>
            <a:r>
              <a:rPr lang="en-US" sz="2000" baseline="-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formułuje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jako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„o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równości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natomiast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alternatywną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H</a:t>
            </a:r>
            <a:r>
              <a:rPr lang="en-US" sz="2000" baseline="-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jako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o „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różności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”, „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większości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lub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„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mniejszości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”.</a:t>
            </a:r>
          </a:p>
          <a:p>
            <a:pPr algn="just" eaLnBrk="0" hangingPunct="0">
              <a:lnSpc>
                <a:spcPct val="1800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ChangeArrowheads="1"/>
          </p:cNvSpPr>
          <p:nvPr/>
        </p:nvSpPr>
        <p:spPr bwMode="auto">
          <a:xfrm>
            <a:off x="4800600" y="5684838"/>
            <a:ext cx="28956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1</a:t>
            </a:r>
            <a:r>
              <a:rPr lang="en-US" sz="3200">
                <a:cs typeface="Times New Roman" pitchFamily="18" charset="0"/>
              </a:rPr>
              <a:t>: Q</a:t>
            </a:r>
            <a:r>
              <a:rPr lang="en-US" sz="3200" baseline="-30000">
                <a:cs typeface="Times New Roman" pitchFamily="18" charset="0"/>
              </a:rPr>
              <a:t> </a:t>
            </a:r>
            <a:r>
              <a:rPr lang="en-US" sz="3200">
                <a:cs typeface="Times New Roman" pitchFamily="18" charset="0"/>
              </a:rPr>
              <a:t>&lt; Q</a:t>
            </a:r>
            <a:r>
              <a:rPr lang="en-US" sz="3200" baseline="-30000">
                <a:cs typeface="Times New Roman" pitchFamily="18" charset="0"/>
              </a:rPr>
              <a:t>0</a:t>
            </a:r>
            <a:endParaRPr lang="en-US" sz="3200"/>
          </a:p>
        </p:txBody>
      </p:sp>
      <p:sp>
        <p:nvSpPr>
          <p:cNvPr id="251907" name="Rectangle 3"/>
          <p:cNvSpPr>
            <a:spLocks noChangeArrowheads="1"/>
          </p:cNvSpPr>
          <p:nvPr/>
        </p:nvSpPr>
        <p:spPr bwMode="auto">
          <a:xfrm>
            <a:off x="4800600" y="5105400"/>
            <a:ext cx="28956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0</a:t>
            </a:r>
            <a:r>
              <a:rPr lang="en-US" sz="3200">
                <a:cs typeface="Times New Roman" pitchFamily="18" charset="0"/>
              </a:rPr>
              <a:t>: Q ≥</a:t>
            </a:r>
            <a:r>
              <a:rPr lang="en-US" sz="3200" baseline="-30000">
                <a:cs typeface="Times New Roman" pitchFamily="18" charset="0"/>
              </a:rPr>
              <a:t> </a:t>
            </a:r>
            <a:r>
              <a:rPr lang="en-US" sz="3200">
                <a:cs typeface="Times New Roman" pitchFamily="18" charset="0"/>
              </a:rPr>
              <a:t>Q</a:t>
            </a:r>
            <a:r>
              <a:rPr lang="en-US" sz="3200" baseline="-30000">
                <a:cs typeface="Times New Roman" pitchFamily="18" charset="0"/>
              </a:rPr>
              <a:t>0</a:t>
            </a:r>
            <a:endParaRPr lang="en-US" sz="3200"/>
          </a:p>
        </p:txBody>
      </p:sp>
      <p:sp>
        <p:nvSpPr>
          <p:cNvPr id="251908" name="Rectangle 4"/>
          <p:cNvSpPr>
            <a:spLocks noChangeArrowheads="1"/>
          </p:cNvSpPr>
          <p:nvPr/>
        </p:nvSpPr>
        <p:spPr bwMode="auto">
          <a:xfrm>
            <a:off x="4235450" y="4886325"/>
            <a:ext cx="9906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tabLst>
                <a:tab pos="2857500" algn="l"/>
              </a:tabLst>
            </a:pPr>
            <a:endParaRPr lang="pl-PL" sz="3200"/>
          </a:p>
        </p:txBody>
      </p:sp>
      <p:sp>
        <p:nvSpPr>
          <p:cNvPr id="251909" name="Rectangle 5"/>
          <p:cNvSpPr>
            <a:spLocks noChangeArrowheads="1"/>
          </p:cNvSpPr>
          <p:nvPr/>
        </p:nvSpPr>
        <p:spPr bwMode="auto">
          <a:xfrm>
            <a:off x="4800600" y="4191000"/>
            <a:ext cx="28956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1</a:t>
            </a:r>
            <a:r>
              <a:rPr lang="en-US" sz="3200">
                <a:cs typeface="Times New Roman" pitchFamily="18" charset="0"/>
              </a:rPr>
              <a:t>: Q &gt; Q</a:t>
            </a:r>
            <a:r>
              <a:rPr lang="en-US" sz="3200" baseline="-25000">
                <a:cs typeface="Times New Roman" pitchFamily="18" charset="0"/>
              </a:rPr>
              <a:t>0</a:t>
            </a:r>
            <a:endParaRPr lang="en-US" sz="3200" baseline="-25000"/>
          </a:p>
        </p:txBody>
      </p:sp>
      <p:sp>
        <p:nvSpPr>
          <p:cNvPr id="251910" name="Rectangle 6"/>
          <p:cNvSpPr>
            <a:spLocks noChangeArrowheads="1"/>
          </p:cNvSpPr>
          <p:nvPr/>
        </p:nvSpPr>
        <p:spPr bwMode="auto">
          <a:xfrm>
            <a:off x="4800600" y="3657600"/>
            <a:ext cx="2895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0</a:t>
            </a:r>
            <a:r>
              <a:rPr lang="en-US" sz="3200">
                <a:cs typeface="Times New Roman" pitchFamily="18" charset="0"/>
              </a:rPr>
              <a:t>: Q</a:t>
            </a:r>
            <a:r>
              <a:rPr lang="en-US" sz="3200" baseline="-30000">
                <a:cs typeface="Times New Roman" pitchFamily="18" charset="0"/>
              </a:rPr>
              <a:t> </a:t>
            </a:r>
            <a:r>
              <a:rPr lang="en-US" sz="3200">
                <a:cs typeface="Times New Roman" pitchFamily="18" charset="0"/>
              </a:rPr>
              <a:t>≤ Q</a:t>
            </a:r>
            <a:r>
              <a:rPr lang="en-US" sz="3200" baseline="-30000">
                <a:cs typeface="Times New Roman" pitchFamily="18" charset="0"/>
              </a:rPr>
              <a:t>0</a:t>
            </a:r>
            <a:endParaRPr lang="en-US" sz="3200"/>
          </a:p>
        </p:txBody>
      </p:sp>
      <p:sp>
        <p:nvSpPr>
          <p:cNvPr id="251911" name="Rectangle 7"/>
          <p:cNvSpPr>
            <a:spLocks noChangeArrowheads="1"/>
          </p:cNvSpPr>
          <p:nvPr/>
        </p:nvSpPr>
        <p:spPr bwMode="auto">
          <a:xfrm>
            <a:off x="4800600" y="2819400"/>
            <a:ext cx="2895600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1</a:t>
            </a:r>
            <a:r>
              <a:rPr lang="en-US" sz="3200">
                <a:cs typeface="Times New Roman" pitchFamily="18" charset="0"/>
              </a:rPr>
              <a:t>: Q</a:t>
            </a:r>
            <a:r>
              <a:rPr lang="en-US" sz="3200" baseline="-30000">
                <a:cs typeface="Times New Roman" pitchFamily="18" charset="0"/>
              </a:rPr>
              <a:t> </a:t>
            </a:r>
            <a:r>
              <a:rPr lang="en-US" sz="3200">
                <a:cs typeface="Times New Roman" pitchFamily="18" charset="0"/>
              </a:rPr>
              <a:t>≠ Q</a:t>
            </a:r>
            <a:r>
              <a:rPr lang="en-US" sz="3200" baseline="-30000">
                <a:cs typeface="Times New Roman" pitchFamily="18" charset="0"/>
              </a:rPr>
              <a:t>0</a:t>
            </a:r>
            <a:endParaRPr lang="pl-PL" sz="3200" baseline="-30000"/>
          </a:p>
          <a:p>
            <a:pPr algn="just">
              <a:tabLst>
                <a:tab pos="2857500" algn="l"/>
              </a:tabLst>
            </a:pPr>
            <a:endParaRPr lang="en-US" sz="3200"/>
          </a:p>
        </p:txBody>
      </p:sp>
      <p:sp>
        <p:nvSpPr>
          <p:cNvPr id="251912" name="Rectangle 8"/>
          <p:cNvSpPr>
            <a:spLocks noChangeArrowheads="1"/>
          </p:cNvSpPr>
          <p:nvPr/>
        </p:nvSpPr>
        <p:spPr bwMode="auto">
          <a:xfrm>
            <a:off x="4800600" y="2286000"/>
            <a:ext cx="2895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0</a:t>
            </a:r>
            <a:r>
              <a:rPr lang="en-US" sz="3200">
                <a:cs typeface="Times New Roman" pitchFamily="18" charset="0"/>
              </a:rPr>
              <a:t>: Q</a:t>
            </a:r>
            <a:r>
              <a:rPr lang="en-US" sz="3200" baseline="-30000">
                <a:cs typeface="Times New Roman" pitchFamily="18" charset="0"/>
              </a:rPr>
              <a:t> </a:t>
            </a:r>
            <a:r>
              <a:rPr lang="en-US" sz="3200">
                <a:cs typeface="Times New Roman" pitchFamily="18" charset="0"/>
              </a:rPr>
              <a:t>= Q</a:t>
            </a:r>
            <a:r>
              <a:rPr lang="en-US" sz="3200" baseline="-30000">
                <a:cs typeface="Times New Roman" pitchFamily="18" charset="0"/>
              </a:rPr>
              <a:t>0</a:t>
            </a:r>
            <a:endParaRPr lang="en-US" sz="3200"/>
          </a:p>
        </p:txBody>
      </p:sp>
      <p:sp>
        <p:nvSpPr>
          <p:cNvPr id="251913" name="Rectangle 9"/>
          <p:cNvSpPr>
            <a:spLocks noChangeArrowheads="1"/>
          </p:cNvSpPr>
          <p:nvPr/>
        </p:nvSpPr>
        <p:spPr bwMode="auto">
          <a:xfrm>
            <a:off x="4235450" y="3419475"/>
            <a:ext cx="9906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tabLst>
                <a:tab pos="2857500" algn="l"/>
              </a:tabLst>
            </a:pPr>
            <a:endParaRPr lang="pl-PL" sz="3200"/>
          </a:p>
        </p:txBody>
      </p:sp>
      <p:sp>
        <p:nvSpPr>
          <p:cNvPr id="251914" name="Rectangle 10"/>
          <p:cNvSpPr>
            <a:spLocks noChangeArrowheads="1"/>
          </p:cNvSpPr>
          <p:nvPr/>
        </p:nvSpPr>
        <p:spPr bwMode="auto">
          <a:xfrm>
            <a:off x="381000" y="533400"/>
            <a:ext cx="8229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2800"/>
              <a:t>Q</a:t>
            </a:r>
            <a:r>
              <a:rPr lang="pl-PL" sz="2800" baseline="-25000"/>
              <a:t> </a:t>
            </a:r>
            <a:r>
              <a:rPr lang="pl-PL" sz="2800"/>
              <a:t> - parametr zbiorowości generalnej oszacowany na podstawie próby,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2800"/>
              <a:t>Q</a:t>
            </a:r>
            <a:r>
              <a:rPr lang="pl-PL" sz="2800" baseline="-25000"/>
              <a:t>0</a:t>
            </a:r>
            <a:r>
              <a:rPr lang="pl-PL" sz="2800"/>
              <a:t> – porównywana z nim wartość hipotetyczna.</a:t>
            </a:r>
          </a:p>
        </p:txBody>
      </p:sp>
      <p:sp>
        <p:nvSpPr>
          <p:cNvPr id="251915" name="Rectangle 11"/>
          <p:cNvSpPr>
            <a:spLocks noChangeArrowheads="1"/>
          </p:cNvSpPr>
          <p:nvPr/>
        </p:nvSpPr>
        <p:spPr bwMode="auto">
          <a:xfrm>
            <a:off x="1066800" y="3200400"/>
            <a:ext cx="7772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3200"/>
              <a:t>H</a:t>
            </a:r>
            <a:r>
              <a:rPr lang="pl-PL" sz="3200" baseline="-25000"/>
              <a:t>0</a:t>
            </a:r>
            <a:r>
              <a:rPr lang="pl-PL" sz="3200"/>
              <a:t>:  Q = Q</a:t>
            </a:r>
            <a:r>
              <a:rPr lang="pl-PL" sz="3200" baseline="-25000"/>
              <a:t>0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3200"/>
              <a:t>H</a:t>
            </a:r>
            <a:r>
              <a:rPr lang="pl-PL" sz="3200" baseline="-25000"/>
              <a:t>1</a:t>
            </a:r>
            <a:r>
              <a:rPr lang="pl-PL" sz="3200"/>
              <a:t> : Q ≠ Q</a:t>
            </a:r>
            <a:r>
              <a:rPr lang="pl-PL" sz="3200" baseline="-25000"/>
              <a:t>0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3200"/>
              <a:t>H</a:t>
            </a:r>
            <a:r>
              <a:rPr lang="pl-PL" sz="3200" baseline="-25000"/>
              <a:t>1</a:t>
            </a:r>
            <a:r>
              <a:rPr lang="pl-PL" sz="3200"/>
              <a:t> : Q</a:t>
            </a:r>
            <a:r>
              <a:rPr lang="pl-PL" sz="3200" baseline="-25000"/>
              <a:t> </a:t>
            </a:r>
            <a:r>
              <a:rPr lang="pl-PL" sz="3200"/>
              <a:t>&gt; Q</a:t>
            </a:r>
            <a:r>
              <a:rPr lang="pl-PL" sz="3200" baseline="-25000"/>
              <a:t>0</a:t>
            </a:r>
            <a:endParaRPr lang="pl-PL" sz="320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3200"/>
              <a:t>H</a:t>
            </a:r>
            <a:r>
              <a:rPr lang="pl-PL" sz="3200" baseline="-25000"/>
              <a:t>1</a:t>
            </a:r>
            <a:r>
              <a:rPr lang="pl-PL" sz="3200"/>
              <a:t> : Q &lt; Q</a:t>
            </a:r>
            <a:r>
              <a:rPr lang="pl-PL" sz="3200" baseline="-25000"/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18" name="Group 2"/>
          <p:cNvGraphicFramePr>
            <a:graphicFrameLocks noGrp="1"/>
          </p:cNvGraphicFramePr>
          <p:nvPr/>
        </p:nvGraphicFramePr>
        <p:xfrm>
          <a:off x="609600" y="1524000"/>
          <a:ext cx="7558088" cy="3127377"/>
        </p:xfrm>
        <a:graphic>
          <a:graphicData uri="http://schemas.openxmlformats.org/drawingml/2006/table">
            <a:tbl>
              <a:tblPr/>
              <a:tblGrid>
                <a:gridCol w="1365250"/>
                <a:gridCol w="1679575"/>
                <a:gridCol w="2257425"/>
                <a:gridCol w="2255838"/>
              </a:tblGrid>
              <a:tr h="1003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Hipoteza zerowa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Prawdziwa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Fałszywa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Decyzja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Przyjąć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Decyzja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prawidłowa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Błąd II. rodzaju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Odrzucić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Błąd I. rodzaju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Decyzja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prawidłowa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395536" y="1700808"/>
            <a:ext cx="8458200" cy="267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just">
              <a:defRPr/>
            </a:pPr>
            <a:r>
              <a:rPr lang="pl-PL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Oznaczmy przez D pewną charakterystykę, która jest miarą odchylenia między rozkładem z próby a rozkładem hipotetycznym. Miara ta nazywa się zwykle </a:t>
            </a:r>
            <a:r>
              <a:rPr lang="pl-PL" sz="2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sprawdzianem hipotezy</a:t>
            </a:r>
            <a:r>
              <a:rPr lang="pl-PL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i określa się ją jako funkcję wyników próby, na podstawie której podejmuje się decyzję przyjęcia lub odrzucenia hipotezy zerowej.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331640" y="2402552"/>
            <a:ext cx="6400800" cy="34747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Obszarem krytycznym</a:t>
            </a:r>
            <a:r>
              <a:rPr lang="pl-PL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zwanym inaczej obszarem odrzuceń lub zbiorem krytycznym nazywamy podzbiór przestrzeni prób, który ma tę własność, że jeżeli wartość charakterystyki D zostanie zakwalifikowana do niego, to wtedy hipotezę zerową należy odrzucić. </a:t>
            </a:r>
          </a:p>
          <a:p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1331640" y="764704"/>
            <a:ext cx="6512511" cy="1143000"/>
          </a:xfrm>
        </p:spPr>
        <p:txBody>
          <a:bodyPr/>
          <a:lstStyle/>
          <a:p>
            <a:r>
              <a:rPr lang="pl-PL" dirty="0" smtClean="0"/>
              <a:t>Obszar krytyczny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Obszar krytyczny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Obszar krytyczny zbudowany z dwóch rozłącznych przestrzeni prób w rozkładzie charakterystyki nosi nazwę </a:t>
            </a:r>
            <a:r>
              <a:rPr lang="pl-PL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obszaru krytycznego testu dwustronnego</a:t>
            </a:r>
            <a:r>
              <a:rPr lang="pl-PL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Obszar krytyczny testu w zależności od hipotezy alternatywnej może być </a:t>
            </a:r>
            <a:r>
              <a:rPr lang="pl-PL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jednostronny, lewo-  lub prawostronny</a:t>
            </a:r>
            <a:r>
              <a:rPr lang="pl-PL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Test jest dwustronny w zależności od tego, czy odrzuca się hipotezę zerową dla wartości charakterystyki testu, która przypada na dwa przedziały lub tez na jeden przedział rozkładu z próby.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539552" y="1268760"/>
            <a:ext cx="8305800" cy="354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pl-PL" sz="28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Wprowadzenie podziału testów na jednostronny i dwustronny ma swoje uzasadnienie w przypadku odczytywania z tablic statystycznych wartości krytycznych </a:t>
            </a:r>
            <a:r>
              <a:rPr lang="pl-PL"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Dα</a:t>
            </a:r>
            <a:r>
              <a:rPr lang="pl-PL" sz="28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Jeżeli, na przykład, sprawdzamy hipotezę stosując test jednostronny, a tablice statystyczne zbudowane dla testu dwustronnego, to wtedy </a:t>
            </a:r>
            <a:r>
              <a:rPr lang="pl-PL"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Dα</a:t>
            </a:r>
            <a:r>
              <a:rPr lang="pl-PL" sz="28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odczytujemy nie dla poziomu istotności α, ale dla podwojonego poziomu istotności, tzn. dla 2 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6"/>
          <p:cNvSpPr>
            <a:spLocks noChangeArrowheads="1"/>
          </p:cNvSpPr>
          <p:nvPr/>
        </p:nvSpPr>
        <p:spPr bwMode="auto">
          <a:xfrm>
            <a:off x="4876800" y="5181600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2251075" algn="ctr"/>
                <a:tab pos="4500563" algn="r"/>
              </a:tabLst>
            </a:pPr>
            <a:r>
              <a:rPr lang="pl-PL" sz="1100">
                <a:cs typeface="Times New Roman" pitchFamily="18" charset="0"/>
              </a:rPr>
              <a:t> </a:t>
            </a:r>
          </a:p>
          <a:p>
            <a:pPr eaLnBrk="0" hangingPunct="0">
              <a:tabLst>
                <a:tab pos="2251075" algn="ctr"/>
                <a:tab pos="4500563" algn="r"/>
              </a:tabLst>
            </a:pPr>
            <a:endParaRPr lang="pl-PL"/>
          </a:p>
        </p:txBody>
      </p:sp>
      <p:sp>
        <p:nvSpPr>
          <p:cNvPr id="52229" name="Rectangle 28"/>
          <p:cNvSpPr>
            <a:spLocks noChangeArrowheads="1"/>
          </p:cNvSpPr>
          <p:nvPr/>
        </p:nvSpPr>
        <p:spPr bwMode="auto">
          <a:xfrm>
            <a:off x="3009900" y="2747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52230" name="Pictur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00200"/>
            <a:ext cx="7391400" cy="375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1" name="Rectangle 29"/>
          <p:cNvSpPr>
            <a:spLocks noChangeArrowheads="1"/>
          </p:cNvSpPr>
          <p:nvPr/>
        </p:nvSpPr>
        <p:spPr bwMode="auto">
          <a:xfrm>
            <a:off x="304800" y="1676400"/>
            <a:ext cx="533400" cy="50482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sz="2000" i="1"/>
              <a:t>f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</a:t>
            </a:r>
          </a:p>
        </p:txBody>
      </p:sp>
      <p:sp>
        <p:nvSpPr>
          <p:cNvPr id="52232" name="Rectangle 30"/>
          <p:cNvSpPr>
            <a:spLocks noChangeArrowheads="1"/>
          </p:cNvSpPr>
          <p:nvPr/>
        </p:nvSpPr>
        <p:spPr bwMode="auto">
          <a:xfrm>
            <a:off x="5486400" y="1981200"/>
            <a:ext cx="3352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i="1"/>
              <a:t>D</a:t>
            </a:r>
            <a:r>
              <a:rPr lang="pl-PL" i="1" baseline="-25000"/>
              <a:t>k </a:t>
            </a:r>
            <a:r>
              <a:rPr lang="pl-PL"/>
              <a:t>= (</a:t>
            </a:r>
            <a:r>
              <a:rPr lang="pl-PL">
                <a:sym typeface="Times New Roman" pitchFamily="18" charset="0"/>
              </a:rPr>
              <a:t>-</a:t>
            </a:r>
            <a:r>
              <a:rPr lang="pl-PL">
                <a:sym typeface="Symbol" pitchFamily="18" charset="2"/>
              </a:rPr>
              <a:t></a:t>
            </a:r>
            <a:r>
              <a:rPr lang="pl-PL"/>
              <a:t>, </a:t>
            </a:r>
            <a:r>
              <a:rPr lang="pl-PL" i="1"/>
              <a:t>D</a:t>
            </a:r>
            <a:r>
              <a:rPr lang="pl-PL" i="1" baseline="-25000"/>
              <a:t>d</a:t>
            </a:r>
            <a:r>
              <a:rPr lang="pl-PL"/>
              <a:t>) </a:t>
            </a:r>
            <a:r>
              <a:rPr lang="pl-PL">
                <a:sym typeface="Symbol" pitchFamily="18" charset="2"/>
              </a:rPr>
              <a:t></a:t>
            </a:r>
            <a:r>
              <a:rPr lang="pl-PL"/>
              <a:t> (</a:t>
            </a:r>
            <a:r>
              <a:rPr lang="pl-PL" i="1"/>
              <a:t>D</a:t>
            </a:r>
            <a:r>
              <a:rPr lang="pl-PL" i="1" baseline="-25000"/>
              <a:t>g</a:t>
            </a:r>
            <a:r>
              <a:rPr lang="pl-PL"/>
              <a:t>, +</a:t>
            </a:r>
            <a:r>
              <a:rPr lang="pl-PL">
                <a:sym typeface="Symbol" pitchFamily="18" charset="2"/>
              </a:rPr>
              <a:t></a:t>
            </a:r>
            <a:r>
              <a:rPr lang="pl-PL"/>
              <a:t>)</a:t>
            </a:r>
          </a:p>
        </p:txBody>
      </p:sp>
      <p:sp>
        <p:nvSpPr>
          <p:cNvPr id="52233" name="Rectangle 32"/>
          <p:cNvSpPr>
            <a:spLocks noChangeArrowheads="1"/>
          </p:cNvSpPr>
          <p:nvPr/>
        </p:nvSpPr>
        <p:spPr bwMode="auto">
          <a:xfrm>
            <a:off x="4495800" y="32718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52226" name="Object 31"/>
          <p:cNvGraphicFramePr>
            <a:graphicFrameLocks noChangeAspect="1"/>
          </p:cNvGraphicFramePr>
          <p:nvPr/>
        </p:nvGraphicFramePr>
        <p:xfrm>
          <a:off x="2362200" y="3124200"/>
          <a:ext cx="44608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0" r:id="rId4" imgW="152136" imgH="316950" progId="">
                  <p:embed/>
                </p:oleObj>
              </mc:Choice>
              <mc:Fallback>
                <p:oleObj r:id="rId4" imgW="152136" imgH="316950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124200"/>
                        <a:ext cx="446088" cy="91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" name="Object 33"/>
          <p:cNvGraphicFramePr>
            <a:graphicFrameLocks noChangeAspect="1"/>
          </p:cNvGraphicFramePr>
          <p:nvPr/>
        </p:nvGraphicFramePr>
        <p:xfrm>
          <a:off x="6248400" y="3200400"/>
          <a:ext cx="44608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" r:id="rId6" imgW="152136" imgH="316950" progId="">
                  <p:embed/>
                </p:oleObj>
              </mc:Choice>
              <mc:Fallback>
                <p:oleObj r:id="rId6" imgW="152136" imgH="316950" progId="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200400"/>
                        <a:ext cx="446088" cy="91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4" name="Rectangle 34"/>
          <p:cNvSpPr>
            <a:spLocks noChangeArrowheads="1"/>
          </p:cNvSpPr>
          <p:nvPr/>
        </p:nvSpPr>
        <p:spPr bwMode="auto">
          <a:xfrm>
            <a:off x="2667000" y="5334000"/>
            <a:ext cx="5562600" cy="4572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eaLnBrk="0" hangingPunct="0"/>
            <a:r>
              <a:rPr lang="pl-PL" sz="2000"/>
              <a:t>    </a:t>
            </a:r>
            <a:r>
              <a:rPr lang="pl-PL" sz="2000" i="1"/>
              <a:t>D</a:t>
            </a:r>
            <a:r>
              <a:rPr lang="pl-PL" sz="2000" i="1" baseline="-25000"/>
              <a:t>d</a:t>
            </a:r>
            <a:r>
              <a:rPr lang="pl-PL" sz="2000" i="1"/>
              <a:t>                E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                   </a:t>
            </a:r>
            <a:r>
              <a:rPr lang="pl-PL" sz="2000" i="1"/>
              <a:t>D</a:t>
            </a:r>
            <a:r>
              <a:rPr lang="pl-PL" sz="2000" i="1" baseline="-25000"/>
              <a:t>g</a:t>
            </a:r>
            <a:r>
              <a:rPr lang="pl-PL" sz="2000" i="1"/>
              <a:t>                      D</a:t>
            </a:r>
            <a:endParaRPr lang="pl-PL" sz="2000"/>
          </a:p>
        </p:txBody>
      </p:sp>
      <p:sp>
        <p:nvSpPr>
          <p:cNvPr id="52235" name="Text Box 35"/>
          <p:cNvSpPr txBox="1">
            <a:spLocks noChangeArrowheads="1"/>
          </p:cNvSpPr>
          <p:nvPr/>
        </p:nvSpPr>
        <p:spPr bwMode="auto">
          <a:xfrm>
            <a:off x="4267200" y="12192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009900" y="2747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532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752600"/>
            <a:ext cx="7086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3" name="Rectangle 4"/>
          <p:cNvSpPr>
            <a:spLocks noChangeArrowheads="1"/>
          </p:cNvSpPr>
          <p:nvPr/>
        </p:nvSpPr>
        <p:spPr bwMode="auto">
          <a:xfrm>
            <a:off x="5562600" y="213360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i="1"/>
              <a:t>D</a:t>
            </a:r>
            <a:r>
              <a:rPr lang="pl-PL" i="1" baseline="-25000"/>
              <a:t>k </a:t>
            </a:r>
            <a:r>
              <a:rPr lang="pl-PL"/>
              <a:t>= (</a:t>
            </a:r>
            <a:r>
              <a:rPr lang="pl-PL" i="1"/>
              <a:t>D</a:t>
            </a:r>
            <a:r>
              <a:rPr lang="pl-PL" i="1" baseline="-25000"/>
              <a:t>g</a:t>
            </a:r>
            <a:r>
              <a:rPr lang="pl-PL"/>
              <a:t>, +</a:t>
            </a:r>
            <a:r>
              <a:rPr lang="pl-PL">
                <a:sym typeface="Symbol" pitchFamily="18" charset="2"/>
              </a:rPr>
              <a:t></a:t>
            </a:r>
            <a:r>
              <a:rPr lang="pl-PL"/>
              <a:t>)</a:t>
            </a:r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2865438" y="5537200"/>
            <a:ext cx="5668962" cy="5588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eaLnBrk="0" hangingPunct="0"/>
            <a:r>
              <a:rPr lang="pl-PL" sz="2000"/>
              <a:t>    </a:t>
            </a:r>
            <a:r>
              <a:rPr lang="pl-PL" sz="2000" i="1"/>
              <a:t>                    E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          </a:t>
            </a:r>
            <a:r>
              <a:rPr lang="pl-PL" sz="2000" i="1"/>
              <a:t>D</a:t>
            </a:r>
            <a:r>
              <a:rPr lang="pl-PL" sz="2000" i="1" baseline="-25000"/>
              <a:t>g</a:t>
            </a:r>
            <a:r>
              <a:rPr lang="pl-PL" sz="2000" i="1"/>
              <a:t>                         D</a:t>
            </a:r>
            <a:endParaRPr lang="pl-PL" sz="2000"/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304800" y="1676400"/>
            <a:ext cx="533400" cy="50482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sz="2000" i="1"/>
              <a:t>f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</a:t>
            </a:r>
          </a:p>
        </p:txBody>
      </p:sp>
      <p:sp>
        <p:nvSpPr>
          <p:cNvPr id="53256" name="Text Box 7"/>
          <p:cNvSpPr txBox="1">
            <a:spLocks noChangeArrowheads="1"/>
          </p:cNvSpPr>
          <p:nvPr/>
        </p:nvSpPr>
        <p:spPr bwMode="auto">
          <a:xfrm>
            <a:off x="4267200" y="14478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B</a:t>
            </a:r>
          </a:p>
        </p:txBody>
      </p:sp>
      <p:graphicFrame>
        <p:nvGraphicFramePr>
          <p:cNvPr id="53250" name="Object 8"/>
          <p:cNvGraphicFramePr>
            <a:graphicFrameLocks noChangeAspect="1"/>
          </p:cNvGraphicFramePr>
          <p:nvPr/>
        </p:nvGraphicFramePr>
        <p:xfrm>
          <a:off x="6248400" y="3886200"/>
          <a:ext cx="446088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4" name="Równanie" r:id="rId4" imgW="152280" imgH="406080" progId="">
                  <p:embed/>
                </p:oleObj>
              </mc:Choice>
              <mc:Fallback>
                <p:oleObj name="Równanie" r:id="rId4" imgW="152280" imgH="40608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886200"/>
                        <a:ext cx="446088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009900" y="2747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00200"/>
            <a:ext cx="7315200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304800" y="1676400"/>
            <a:ext cx="533400" cy="50482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sz="2000" i="1"/>
              <a:t>f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</a:t>
            </a:r>
          </a:p>
        </p:txBody>
      </p:sp>
      <p:sp>
        <p:nvSpPr>
          <p:cNvPr id="54278" name="Rectangle 5"/>
          <p:cNvSpPr>
            <a:spLocks noChangeArrowheads="1"/>
          </p:cNvSpPr>
          <p:nvPr/>
        </p:nvSpPr>
        <p:spPr bwMode="auto">
          <a:xfrm>
            <a:off x="5715000" y="20574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sz="2000" i="1"/>
              <a:t>D</a:t>
            </a:r>
            <a:r>
              <a:rPr lang="pl-PL" sz="2000" i="1" baseline="-25000"/>
              <a:t>k </a:t>
            </a:r>
            <a:r>
              <a:rPr lang="pl-PL" sz="2000"/>
              <a:t>= (</a:t>
            </a:r>
            <a:r>
              <a:rPr lang="pl-PL" sz="2000">
                <a:sym typeface="Times New Roman" pitchFamily="18" charset="0"/>
              </a:rPr>
              <a:t>-</a:t>
            </a:r>
            <a:r>
              <a:rPr lang="pl-PL" sz="2000">
                <a:sym typeface="Symbol" pitchFamily="18" charset="2"/>
              </a:rPr>
              <a:t></a:t>
            </a:r>
            <a:r>
              <a:rPr lang="pl-PL" sz="2000"/>
              <a:t>, </a:t>
            </a:r>
            <a:r>
              <a:rPr lang="pl-PL" sz="2000" i="1"/>
              <a:t>D</a:t>
            </a:r>
            <a:r>
              <a:rPr lang="pl-PL" sz="2000" i="1" baseline="-25000"/>
              <a:t>d</a:t>
            </a:r>
            <a:r>
              <a:rPr lang="pl-PL" sz="2000"/>
              <a:t>)</a:t>
            </a:r>
          </a:p>
        </p:txBody>
      </p:sp>
      <p:sp>
        <p:nvSpPr>
          <p:cNvPr id="54279" name="Rectangle 6"/>
          <p:cNvSpPr>
            <a:spLocks noChangeArrowheads="1"/>
          </p:cNvSpPr>
          <p:nvPr/>
        </p:nvSpPr>
        <p:spPr bwMode="auto">
          <a:xfrm>
            <a:off x="2743200" y="5486400"/>
            <a:ext cx="5410200" cy="3048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eaLnBrk="0" hangingPunct="0"/>
            <a:r>
              <a:rPr lang="pl-PL" sz="2000" i="1"/>
              <a:t>          D</a:t>
            </a:r>
            <a:r>
              <a:rPr lang="pl-PL" sz="2000" i="1" baseline="-25000"/>
              <a:t>d</a:t>
            </a:r>
            <a:r>
              <a:rPr lang="pl-PL" sz="2000" i="1"/>
              <a:t>             E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                                    </a:t>
            </a:r>
            <a:r>
              <a:rPr lang="pl-PL" sz="2000" i="1"/>
              <a:t>D</a:t>
            </a:r>
            <a:endParaRPr lang="pl-PL" sz="2000"/>
          </a:p>
        </p:txBody>
      </p:sp>
      <p:sp>
        <p:nvSpPr>
          <p:cNvPr id="54280" name="Text Box 7"/>
          <p:cNvSpPr txBox="1">
            <a:spLocks noChangeArrowheads="1"/>
          </p:cNvSpPr>
          <p:nvPr/>
        </p:nvSpPr>
        <p:spPr bwMode="auto">
          <a:xfrm>
            <a:off x="4403725" y="14128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C</a:t>
            </a:r>
          </a:p>
        </p:txBody>
      </p:sp>
      <p:graphicFrame>
        <p:nvGraphicFramePr>
          <p:cNvPr id="54274" name="Object 8"/>
          <p:cNvGraphicFramePr>
            <a:graphicFrameLocks noChangeAspect="1"/>
          </p:cNvGraphicFramePr>
          <p:nvPr/>
        </p:nvGraphicFramePr>
        <p:xfrm>
          <a:off x="2514600" y="3733800"/>
          <a:ext cx="446088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8" name="Równanie" r:id="rId4" imgW="152280" imgH="406080" progId="">
                  <p:embed/>
                </p:oleObj>
              </mc:Choice>
              <mc:Fallback>
                <p:oleObj name="Równanie" r:id="rId4" imgW="152280" imgH="40608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733800"/>
                        <a:ext cx="446088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2" name="Text Box 2"/>
          <p:cNvSpPr txBox="1">
            <a:spLocks noChangeArrowheads="1"/>
          </p:cNvSpPr>
          <p:nvPr/>
        </p:nvSpPr>
        <p:spPr bwMode="auto">
          <a:xfrm>
            <a:off x="533400" y="558800"/>
            <a:ext cx="8077200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pl-PL" dirty="0"/>
              <a:t>Zmienna X w zbiorowości generalnej ma rozkład N(</a:t>
            </a:r>
            <a:r>
              <a:rPr lang="pl-PL" dirty="0" err="1"/>
              <a:t>m,</a:t>
            </a:r>
            <a:r>
              <a:rPr lang="pl-PL" dirty="0" err="1">
                <a:sym typeface="Symbol" pitchFamily="18" charset="2"/>
              </a:rPr>
              <a:t></a:t>
            </a:r>
            <a:r>
              <a:rPr lang="pl-PL" dirty="0"/>
              <a:t>) lub zbliżony do normalnego i wartość m jest nieznana:</a:t>
            </a:r>
          </a:p>
          <a:p>
            <a:pPr marL="457200" indent="-457200" algn="just"/>
            <a:endParaRPr lang="pl-PL" dirty="0"/>
          </a:p>
          <a:p>
            <a:pPr marL="457200" indent="-457200" algn="just"/>
            <a:r>
              <a:rPr lang="pl-PL" dirty="0"/>
              <a:t>H</a:t>
            </a:r>
            <a:r>
              <a:rPr lang="pl-PL" baseline="-25000" dirty="0"/>
              <a:t>0</a:t>
            </a:r>
            <a:r>
              <a:rPr lang="pl-PL" dirty="0"/>
              <a:t>: m=m</a:t>
            </a:r>
            <a:r>
              <a:rPr lang="pl-PL" baseline="-25000" dirty="0"/>
              <a:t>0</a:t>
            </a:r>
            <a:r>
              <a:rPr lang="pl-PL" dirty="0"/>
              <a:t>               H</a:t>
            </a:r>
            <a:r>
              <a:rPr lang="pl-PL" baseline="-25000" dirty="0"/>
              <a:t>1</a:t>
            </a:r>
            <a:r>
              <a:rPr lang="pl-PL" dirty="0"/>
              <a:t>: m</a:t>
            </a:r>
            <a:r>
              <a:rPr lang="pl-PL" dirty="0">
                <a:sym typeface="Symbol" pitchFamily="18" charset="2"/>
              </a:rPr>
              <a:t>m</a:t>
            </a:r>
            <a:r>
              <a:rPr lang="pl-PL" baseline="-25000" dirty="0">
                <a:sym typeface="Symbol" pitchFamily="18" charset="2"/>
              </a:rPr>
              <a:t>0</a:t>
            </a:r>
            <a:endParaRPr lang="pl-PL" dirty="0">
              <a:sym typeface="Symbol" pitchFamily="18" charset="2"/>
            </a:endParaRPr>
          </a:p>
          <a:p>
            <a:pPr marL="457200" indent="-457200" algn="just"/>
            <a:r>
              <a:rPr lang="pl-PL" dirty="0"/>
              <a:t>           		       H</a:t>
            </a:r>
            <a:r>
              <a:rPr lang="pl-PL" baseline="-25000" dirty="0"/>
              <a:t>1</a:t>
            </a:r>
            <a:r>
              <a:rPr lang="pl-PL" dirty="0"/>
              <a:t>: m</a:t>
            </a:r>
            <a:r>
              <a:rPr lang="pl-PL" dirty="0">
                <a:sym typeface="Symbol" pitchFamily="18" charset="2"/>
              </a:rPr>
              <a:t>&gt;m</a:t>
            </a:r>
            <a:r>
              <a:rPr lang="pl-PL" baseline="-25000" dirty="0">
                <a:sym typeface="Symbol" pitchFamily="18" charset="2"/>
              </a:rPr>
              <a:t>0 </a:t>
            </a:r>
            <a:endParaRPr lang="pl-PL" dirty="0">
              <a:sym typeface="Symbol" pitchFamily="18" charset="2"/>
            </a:endParaRPr>
          </a:p>
          <a:p>
            <a:pPr marL="457200" indent="-457200" algn="just"/>
            <a:r>
              <a:rPr lang="pl-PL" dirty="0"/>
              <a:t>                               H</a:t>
            </a:r>
            <a:r>
              <a:rPr lang="pl-PL" baseline="-25000" dirty="0"/>
              <a:t>1</a:t>
            </a:r>
            <a:r>
              <a:rPr lang="pl-PL" dirty="0"/>
              <a:t>: m</a:t>
            </a:r>
            <a:r>
              <a:rPr lang="pl-PL" dirty="0">
                <a:sym typeface="Symbol" pitchFamily="18" charset="2"/>
              </a:rPr>
              <a:t>&lt;m</a:t>
            </a:r>
            <a:r>
              <a:rPr lang="pl-PL" baseline="-25000" dirty="0">
                <a:sym typeface="Symbol" pitchFamily="18" charset="2"/>
              </a:rPr>
              <a:t>0</a:t>
            </a:r>
            <a:endParaRPr lang="pl-PL" dirty="0">
              <a:sym typeface="Symbol" pitchFamily="18" charset="2"/>
            </a:endParaRPr>
          </a:p>
          <a:p>
            <a:pPr marL="457200" indent="-457200" algn="just">
              <a:buFontTx/>
              <a:buAutoNum type="arabicParenR"/>
            </a:pPr>
            <a:r>
              <a:rPr lang="pl-PL" dirty="0">
                <a:sym typeface="Symbol" pitchFamily="18" charset="2"/>
              </a:rPr>
              <a:t> - znane</a:t>
            </a:r>
          </a:p>
          <a:p>
            <a:pPr marL="457200" indent="-457200" algn="just">
              <a:buFontTx/>
              <a:buAutoNum type="arabicParenR"/>
            </a:pPr>
            <a:endParaRPr lang="pl-PL" dirty="0">
              <a:sym typeface="Symbol" pitchFamily="18" charset="2"/>
            </a:endParaRPr>
          </a:p>
          <a:p>
            <a:pPr marL="457200" indent="-457200" algn="just">
              <a:buFontTx/>
              <a:buAutoNum type="arabicParenR"/>
            </a:pPr>
            <a:endParaRPr lang="pl-PL" dirty="0"/>
          </a:p>
          <a:p>
            <a:pPr marL="457200" indent="-457200" algn="just"/>
            <a:r>
              <a:rPr lang="pl-PL" dirty="0"/>
              <a:t>2) </a:t>
            </a:r>
            <a:r>
              <a:rPr lang="pl-PL" dirty="0">
                <a:sym typeface="Symbol" pitchFamily="18" charset="2"/>
              </a:rPr>
              <a:t> - nieznane</a:t>
            </a:r>
            <a:r>
              <a:rPr lang="pl-PL" dirty="0"/>
              <a:t>,    n&gt;30</a:t>
            </a:r>
          </a:p>
          <a:p>
            <a:pPr marL="457200" indent="-457200" algn="just"/>
            <a:endParaRPr lang="pl-PL" dirty="0"/>
          </a:p>
          <a:p>
            <a:pPr marL="457200" indent="-457200" algn="just"/>
            <a:endParaRPr lang="pl-PL" dirty="0"/>
          </a:p>
          <a:p>
            <a:pPr marL="457200" indent="-457200" algn="just"/>
            <a:endParaRPr lang="pl-PL" dirty="0"/>
          </a:p>
          <a:p>
            <a:pPr marL="457200" indent="-457200" algn="just"/>
            <a:r>
              <a:rPr lang="pl-PL" dirty="0">
                <a:sym typeface="Symbol" pitchFamily="18" charset="2"/>
              </a:rPr>
              <a:t>3)  - nieznane,    n30</a:t>
            </a:r>
          </a:p>
          <a:p>
            <a:pPr marL="457200" indent="-457200" algn="just"/>
            <a:endParaRPr lang="pl-PL" dirty="0">
              <a:sym typeface="Symbol" pitchFamily="18" charset="2"/>
            </a:endParaRPr>
          </a:p>
          <a:p>
            <a:pPr marL="457200" indent="-457200" algn="just"/>
            <a:endParaRPr lang="pl-PL" dirty="0">
              <a:sym typeface="Symbol" pitchFamily="18" charset="2"/>
            </a:endParaRPr>
          </a:p>
          <a:p>
            <a:pPr marL="457200" indent="-457200" algn="just"/>
            <a:r>
              <a:rPr lang="pl-PL" dirty="0">
                <a:sym typeface="Symbol" pitchFamily="18" charset="2"/>
              </a:rPr>
              <a:t>Statystyka t ma rozkład Studenta z n-1stopniami swobody</a:t>
            </a:r>
          </a:p>
        </p:txBody>
      </p:sp>
      <p:graphicFrame>
        <p:nvGraphicFramePr>
          <p:cNvPr id="55298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" name="Równanie" r:id="rId3" imgW="114120" imgH="215640" progId="">
                  <p:embed/>
                </p:oleObj>
              </mc:Choice>
              <mc:Fallback>
                <p:oleObj name="Równanie" r:id="rId3" imgW="114120" imgH="21564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9" name="Object 4"/>
          <p:cNvGraphicFramePr>
            <a:graphicFrameLocks noChangeAspect="1"/>
          </p:cNvGraphicFramePr>
          <p:nvPr/>
        </p:nvGraphicFramePr>
        <p:xfrm>
          <a:off x="3059832" y="2348880"/>
          <a:ext cx="31242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6" name="Równanie" r:id="rId5" imgW="1765080" imgH="393480" progId="">
                  <p:embed/>
                </p:oleObj>
              </mc:Choice>
              <mc:Fallback>
                <p:oleObj name="Równanie" r:id="rId5" imgW="1765080" imgH="39348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348880"/>
                        <a:ext cx="312420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5"/>
          <p:cNvGraphicFramePr>
            <a:graphicFrameLocks noChangeAspect="1"/>
          </p:cNvGraphicFramePr>
          <p:nvPr/>
        </p:nvGraphicFramePr>
        <p:xfrm>
          <a:off x="2987824" y="3284984"/>
          <a:ext cx="33496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7" name="Równanie" r:id="rId7" imgW="1892160" imgH="393480" progId="">
                  <p:embed/>
                </p:oleObj>
              </mc:Choice>
              <mc:Fallback>
                <p:oleObj name="Równanie" r:id="rId7" imgW="1892160" imgH="39348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284984"/>
                        <a:ext cx="3349625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Object 6"/>
          <p:cNvGraphicFramePr>
            <a:graphicFrameLocks noChangeAspect="1"/>
          </p:cNvGraphicFramePr>
          <p:nvPr/>
        </p:nvGraphicFramePr>
        <p:xfrm>
          <a:off x="2971800" y="5778500"/>
          <a:ext cx="240506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8" name="Równanie" r:id="rId9" imgW="1358640" imgH="393480" progId="">
                  <p:embed/>
                </p:oleObj>
              </mc:Choice>
              <mc:Fallback>
                <p:oleObj name="Równanie" r:id="rId9" imgW="1358640" imgH="39348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778500"/>
                        <a:ext cx="2405063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304800" y="0"/>
            <a:ext cx="882119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2600" b="1" dirty="0"/>
              <a:t>Weryfikacja hipotez dotyczących </a:t>
            </a:r>
            <a:r>
              <a:rPr lang="pl-PL" sz="2600" b="1" dirty="0" smtClean="0"/>
              <a:t>wartości </a:t>
            </a:r>
            <a:r>
              <a:rPr lang="pl-PL" sz="2600" b="1" dirty="0"/>
              <a:t>oczekiwanej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Rectangle 3"/>
          <p:cNvSpPr>
            <a:spLocks noChangeArrowheads="1"/>
          </p:cNvSpPr>
          <p:nvPr/>
        </p:nvSpPr>
        <p:spPr bwMode="auto">
          <a:xfrm>
            <a:off x="304800" y="685800"/>
            <a:ext cx="8382000" cy="316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Przyjmijmy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że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zbiorowość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generalna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ma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rozkład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normalny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N(</a:t>
            </a:r>
            <a:r>
              <a:rPr lang="en-US" sz="1800" i="1" dirty="0" err="1">
                <a:solidFill>
                  <a:srgbClr val="000000"/>
                </a:solidFill>
                <a:cs typeface="Times New Roman" pitchFamily="18" charset="0"/>
              </a:rPr>
              <a:t>m,σ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 )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nieznanej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średniej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Ze zbiorowości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wylosowano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elementową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</a:t>
            </a:r>
            <a:r>
              <a:rPr lang="en-US" sz="1800" dirty="0" err="1">
                <a:solidFill>
                  <a:srgbClr val="000000"/>
                </a:solidFill>
                <a:cs typeface="Arial" pitchFamily="34" charset="0"/>
              </a:rPr>
              <a:t>ó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bę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statystyczną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w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celu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zweryfikowania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że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oczekiwana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z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</a:t>
            </a:r>
            <a:r>
              <a:rPr lang="en-US" sz="1800" dirty="0" err="1">
                <a:solidFill>
                  <a:srgbClr val="000000"/>
                </a:solidFill>
                <a:cs typeface="Arial" pitchFamily="34" charset="0"/>
              </a:rPr>
              <a:t>ó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r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ó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jest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oczekiwanej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zbiorowości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W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tym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przypadku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alternatywna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ó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istotnej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800" dirty="0" err="1">
                <a:solidFill>
                  <a:srgbClr val="000000"/>
                </a:solidFill>
                <a:cs typeface="Arial" pitchFamily="34" charset="0"/>
              </a:rPr>
              <a:t>ó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żnicy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pomiędzy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tymi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wartościami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eaLnBrk="0" hangingPunct="0">
              <a:lnSpc>
                <a:spcPct val="140000"/>
              </a:lnSpc>
            </a:pP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: m = m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endParaRPr lang="en-US" sz="1800" baseline="-25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lnSpc>
                <a:spcPct val="140000"/>
              </a:lnSpc>
            </a:pP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: m ≠ m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endParaRPr lang="en-US" sz="1800" baseline="-25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lnSpc>
                <a:spcPct val="140000"/>
              </a:lnSpc>
            </a:pPr>
            <a:endParaRPr lang="en-US" sz="1800" dirty="0"/>
          </a:p>
        </p:txBody>
      </p:sp>
      <p:sp>
        <p:nvSpPr>
          <p:cNvPr id="56326" name="Rectangle 4"/>
          <p:cNvSpPr>
            <a:spLocks noChangeArrowheads="1"/>
          </p:cNvSpPr>
          <p:nvPr/>
        </p:nvSpPr>
        <p:spPr bwMode="auto">
          <a:xfrm>
            <a:off x="381000" y="35814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Wartość statystyki testującej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obliczamy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na podstawie 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wzoru:</a:t>
            </a:r>
          </a:p>
          <a:p>
            <a:pPr eaLnBrk="0" hangingPunct="0"/>
            <a:endParaRPr lang="en-US" sz="1800"/>
          </a:p>
        </p:txBody>
      </p:sp>
      <p:sp>
        <p:nvSpPr>
          <p:cNvPr id="56327" name="Rectangle 5"/>
          <p:cNvSpPr>
            <a:spLocks noChangeArrowheads="1"/>
          </p:cNvSpPr>
          <p:nvPr/>
        </p:nvSpPr>
        <p:spPr bwMode="auto">
          <a:xfrm>
            <a:off x="4229100" y="3109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  <p:sp>
        <p:nvSpPr>
          <p:cNvPr id="56328" name="Rectangle 7"/>
          <p:cNvSpPr>
            <a:spLocks noChangeArrowheads="1"/>
          </p:cNvSpPr>
          <p:nvPr/>
        </p:nvSpPr>
        <p:spPr bwMode="auto">
          <a:xfrm>
            <a:off x="762000" y="541020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gdzie:</a:t>
            </a:r>
          </a:p>
          <a:p>
            <a:pPr eaLnBrk="0" hangingPunct="0"/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średnia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arytmetyczna </a:t>
            </a:r>
            <a:endParaRPr lang="en-US" sz="1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pl-PL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wartość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oczekiwana</a:t>
            </a:r>
            <a:endParaRPr lang="en-US" sz="1800"/>
          </a:p>
        </p:txBody>
      </p:sp>
      <p:graphicFrame>
        <p:nvGraphicFramePr>
          <p:cNvPr id="56323" name="Object 8"/>
          <p:cNvGraphicFramePr>
            <a:graphicFrameLocks noChangeAspect="1"/>
          </p:cNvGraphicFramePr>
          <p:nvPr/>
        </p:nvGraphicFramePr>
        <p:xfrm>
          <a:off x="381000" y="5715000"/>
          <a:ext cx="2778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41" r:id="rId3" imgW="139579" imgH="164957" progId="">
                  <p:embed/>
                </p:oleObj>
              </mc:Choice>
              <mc:Fallback>
                <p:oleObj r:id="rId3" imgW="139579" imgH="164957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715000"/>
                        <a:ext cx="277813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Object 9"/>
          <p:cNvGraphicFramePr>
            <a:graphicFrameLocks noChangeAspect="1"/>
          </p:cNvGraphicFramePr>
          <p:nvPr/>
        </p:nvGraphicFramePr>
        <p:xfrm>
          <a:off x="381000" y="5943600"/>
          <a:ext cx="333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42" r:id="rId5" imgW="203112" imgH="228501" progId="">
                  <p:embed/>
                </p:oleObj>
              </mc:Choice>
              <mc:Fallback>
                <p:oleObj r:id="rId5" imgW="203112" imgH="228501" progId="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943600"/>
                        <a:ext cx="3333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5904440"/>
              </p:ext>
            </p:extLst>
          </p:nvPr>
        </p:nvGraphicFramePr>
        <p:xfrm>
          <a:off x="2820987" y="4293096"/>
          <a:ext cx="33496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43" name="Równanie" r:id="rId7" imgW="1892300" imgH="393700" progId="">
                  <p:embed/>
                </p:oleObj>
              </mc:Choice>
              <mc:Fallback>
                <p:oleObj name="Równanie" r:id="rId7" imgW="1892300" imgH="39370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0987" y="4293096"/>
                        <a:ext cx="334962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381000" y="838200"/>
            <a:ext cx="9144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J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eśli znane jest odchylenie standardowe:</a:t>
            </a:r>
          </a:p>
          <a:p>
            <a:pPr eaLnBrk="0" hangingPunct="0"/>
            <a:endParaRPr lang="en-US" sz="1800"/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229100" y="3109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  <p:sp>
        <p:nvSpPr>
          <p:cNvPr id="57351" name="Rectangle 5"/>
          <p:cNvSpPr>
            <a:spLocks noChangeArrowheads="1"/>
          </p:cNvSpPr>
          <p:nvPr/>
        </p:nvSpPr>
        <p:spPr bwMode="auto">
          <a:xfrm>
            <a:off x="762000" y="381000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gdzie:</a:t>
            </a:r>
          </a:p>
          <a:p>
            <a:pPr eaLnBrk="0" hangingPunct="0"/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średnia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arytmetyczna </a:t>
            </a:r>
            <a:endParaRPr lang="en-US" sz="1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pl-PL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wartość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oczekiwana</a:t>
            </a:r>
            <a:endParaRPr lang="en-US" sz="1800"/>
          </a:p>
        </p:txBody>
      </p:sp>
      <p:graphicFrame>
        <p:nvGraphicFramePr>
          <p:cNvPr id="57347" name="Object 6"/>
          <p:cNvGraphicFramePr>
            <a:graphicFrameLocks noChangeAspect="1"/>
          </p:cNvGraphicFramePr>
          <p:nvPr/>
        </p:nvGraphicFramePr>
        <p:xfrm>
          <a:off x="381000" y="4114800"/>
          <a:ext cx="2778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1" r:id="rId3" imgW="139579" imgH="164957" progId="">
                  <p:embed/>
                </p:oleObj>
              </mc:Choice>
              <mc:Fallback>
                <p:oleObj r:id="rId3" imgW="139579" imgH="164957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114800"/>
                        <a:ext cx="277813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8" name="Object 7"/>
          <p:cNvGraphicFramePr>
            <a:graphicFrameLocks noChangeAspect="1"/>
          </p:cNvGraphicFramePr>
          <p:nvPr/>
        </p:nvGraphicFramePr>
        <p:xfrm>
          <a:off x="381000" y="4343400"/>
          <a:ext cx="333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2" r:id="rId5" imgW="203112" imgH="228501" progId="">
                  <p:embed/>
                </p:oleObj>
              </mc:Choice>
              <mc:Fallback>
                <p:oleObj r:id="rId5" imgW="203112" imgH="228501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343400"/>
                        <a:ext cx="3333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327807"/>
              </p:ext>
            </p:extLst>
          </p:nvPr>
        </p:nvGraphicFramePr>
        <p:xfrm>
          <a:off x="2483768" y="1772816"/>
          <a:ext cx="3960440" cy="885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3" name="Równanie" r:id="rId7" imgW="1765300" imgH="393700" progId="">
                  <p:embed/>
                </p:oleObj>
              </mc:Choice>
              <mc:Fallback>
                <p:oleObj name="Równanie" r:id="rId7" imgW="1765300" imgH="3937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772816"/>
                        <a:ext cx="3960440" cy="8854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Rectangle 4"/>
          <p:cNvSpPr>
            <a:spLocks noChangeArrowheads="1"/>
          </p:cNvSpPr>
          <p:nvPr/>
        </p:nvSpPr>
        <p:spPr bwMode="auto">
          <a:xfrm>
            <a:off x="381000" y="762000"/>
            <a:ext cx="8458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Procedura podejmowania decyzji dotyczących przyjęcia lub odrzucenia </a:t>
            </a: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przebiega następująco:</a:t>
            </a:r>
            <a:endParaRPr lang="pl-PL" sz="1800">
              <a:solidFill>
                <a:srgbClr val="000000"/>
              </a:solidFill>
              <a:latin typeface="Arial" pitchFamily="34" charset="0"/>
            </a:endParaRPr>
          </a:p>
          <a:p>
            <a:pPr algn="just"/>
            <a:endParaRPr lang="en-US" sz="180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/>
            <a:r>
              <a:rPr lang="pl-PL" sz="1800" b="1">
                <a:solidFill>
                  <a:srgbClr val="000000"/>
                </a:solidFill>
                <a:latin typeface="Arial" pitchFamily="34" charset="0"/>
              </a:rPr>
              <a:t>a) w</a:t>
            </a:r>
            <a:r>
              <a:rPr lang="pl-PL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przypadku testu dwustronnego (</a:t>
            </a:r>
            <a:r>
              <a:rPr lang="pl-PL" sz="1800" b="1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pl-PL" sz="1800" b="1" i="1" baseline="-2500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pl-PL" sz="1800" b="1" i="1">
                <a:solidFill>
                  <a:srgbClr val="000000"/>
                </a:solidFill>
                <a:cs typeface="Times New Roman" pitchFamily="18" charset="0"/>
              </a:rPr>
              <a:t>: m ≠ m</a:t>
            </a:r>
            <a:r>
              <a:rPr lang="pl-PL" sz="1800" b="1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pl-PL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1800" b="1">
                <a:solidFill>
                  <a:schemeClr val="tx2"/>
                </a:solidFill>
              </a:rPr>
              <a:t> </a:t>
            </a:r>
            <a:endParaRPr lang="en-US" sz="1800" b="1"/>
          </a:p>
        </p:txBody>
      </p:sp>
      <p:sp>
        <p:nvSpPr>
          <p:cNvPr id="58375" name="Rectangle 5"/>
          <p:cNvSpPr>
            <a:spLocks noChangeArrowheads="1"/>
          </p:cNvSpPr>
          <p:nvPr/>
        </p:nvSpPr>
        <p:spPr bwMode="auto">
          <a:xfrm>
            <a:off x="381000" y="2362200"/>
            <a:ext cx="8534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buFontTx/>
              <a:buChar char="•"/>
            </a:pP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jeśli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obliczona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spełnia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nierówność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                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należy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odrzucić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korzyść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eaLnBrk="0" hangingPunct="0">
              <a:buFontTx/>
              <a:buChar char="•"/>
            </a:pP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jeśli natomiast: 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              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nie ma podstaw do odrzucenia </a:t>
            </a:r>
            <a:r>
              <a:rPr lang="pl-PL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pl-PL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endParaRPr lang="en-US" sz="1800" dirty="0"/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304800" y="4038600"/>
            <a:ext cx="9144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pl-PL" sz="1800" b="1">
                <a:solidFill>
                  <a:srgbClr val="000000"/>
                </a:solidFill>
                <a:latin typeface="Arial" pitchFamily="34" charset="0"/>
              </a:rPr>
              <a:t>b) w</a:t>
            </a:r>
            <a:r>
              <a:rPr lang="en-US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przypadku testu jednostronnego (</a:t>
            </a:r>
            <a:r>
              <a:rPr lang="en-US" sz="1800" b="1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b="1" i="1" baseline="-2500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b="1" i="1">
                <a:solidFill>
                  <a:srgbClr val="000000"/>
                </a:solidFill>
                <a:cs typeface="Times New Roman" pitchFamily="18" charset="0"/>
              </a:rPr>
              <a:t>: m &lt; m</a:t>
            </a:r>
            <a:r>
              <a:rPr lang="en-US" sz="1800" b="1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b="1" i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lub</a:t>
            </a:r>
            <a:r>
              <a:rPr lang="en-US" sz="1800" b="1" i="1">
                <a:solidFill>
                  <a:srgbClr val="000000"/>
                </a:solidFill>
                <a:cs typeface="Times New Roman" pitchFamily="18" charset="0"/>
              </a:rPr>
              <a:t> H</a:t>
            </a:r>
            <a:r>
              <a:rPr lang="en-US" sz="1800" b="1" i="1" baseline="-2500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b="1" i="1">
                <a:solidFill>
                  <a:srgbClr val="000000"/>
                </a:solidFill>
                <a:cs typeface="Times New Roman" pitchFamily="18" charset="0"/>
              </a:rPr>
              <a:t>: m &gt; m</a:t>
            </a:r>
            <a:r>
              <a:rPr lang="en-US" sz="1800" b="1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eaLnBrk="0" hangingPunct="0"/>
            <a:endParaRPr lang="en-US" sz="1800" b="1"/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304800" y="4800600"/>
            <a:ext cx="8534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buFontTx/>
              <a:buChar char="•"/>
            </a:pP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jeśli wartość obliczona </a:t>
            </a:r>
            <a:r>
              <a:rPr lang="en-US" sz="1800" i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spełnia nierówność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   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- należy odrzucić</a:t>
            </a:r>
            <a:b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na korzyść </a:t>
            </a: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eaLnBrk="0" hangingPunct="0">
              <a:buFontTx/>
              <a:buChar char="•"/>
            </a:pP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jeśli natomiast: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              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nie ma podstaw do odrzucenia </a:t>
            </a:r>
            <a:r>
              <a:rPr lang="pl-PL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pl-PL" sz="1800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800">
                <a:solidFill>
                  <a:schemeClr val="tx2"/>
                </a:solidFill>
              </a:rPr>
              <a:t> </a:t>
            </a:r>
            <a:endParaRPr lang="en-US" sz="1800"/>
          </a:p>
        </p:txBody>
      </p:sp>
      <p:graphicFrame>
        <p:nvGraphicFramePr>
          <p:cNvPr id="10" name="Obiekt 9"/>
          <p:cNvGraphicFramePr>
            <a:graphicFrameLocks noChangeAspect="1"/>
          </p:cNvGraphicFramePr>
          <p:nvPr/>
        </p:nvGraphicFramePr>
        <p:xfrm>
          <a:off x="5364088" y="2348880"/>
          <a:ext cx="804664" cy="447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" name="Równanie" r:id="rId3" imgW="457200" imgH="253800" progId="Equation.3">
                  <p:embed/>
                </p:oleObj>
              </mc:Choice>
              <mc:Fallback>
                <p:oleObj name="Równanie" r:id="rId3" imgW="45720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2348880"/>
                        <a:ext cx="804664" cy="4470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iekt 10"/>
          <p:cNvGraphicFramePr>
            <a:graphicFrameLocks noChangeAspect="1"/>
          </p:cNvGraphicFramePr>
          <p:nvPr/>
        </p:nvGraphicFramePr>
        <p:xfrm>
          <a:off x="2411760" y="2852936"/>
          <a:ext cx="747058" cy="415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9" name="Równanie" r:id="rId5" imgW="457200" imgH="253800" progId="Equation.3">
                  <p:embed/>
                </p:oleObj>
              </mc:Choice>
              <mc:Fallback>
                <p:oleObj name="Równanie" r:id="rId5" imgW="457200" imgH="253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852936"/>
                        <a:ext cx="747058" cy="415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5751513" y="4797425"/>
          <a:ext cx="89376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0" name="Równanie" r:id="rId7" imgW="507960" imgH="253800" progId="Equation.3">
                  <p:embed/>
                </p:oleObj>
              </mc:Choice>
              <mc:Fallback>
                <p:oleObj name="Równanie" r:id="rId7" imgW="507960" imgH="2538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1513" y="4797425"/>
                        <a:ext cx="893762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2154238" y="5300663"/>
          <a:ext cx="8302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1" name="Równanie" r:id="rId9" imgW="507960" imgH="253800" progId="Equation.3">
                  <p:embed/>
                </p:oleObj>
              </mc:Choice>
              <mc:Fallback>
                <p:oleObj name="Równanie" r:id="rId9" imgW="507960" imgH="2538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4238" y="5300663"/>
                        <a:ext cx="830262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ChangeArrowheads="1"/>
          </p:cNvSpPr>
          <p:nvPr/>
        </p:nvSpPr>
        <p:spPr bwMode="auto">
          <a:xfrm>
            <a:off x="381000" y="381000"/>
            <a:ext cx="8077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przypadku, gdy odchylenie standardowe nie jest znane, należy posłużyć się odchyleniem standardowym z próby. Wartość sprawdzianu hipotezy obliczamy wykorzystując następujący wzór:</a:t>
            </a:r>
          </a:p>
          <a:p>
            <a:pPr eaLnBrk="0" hangingPunct="0"/>
            <a:endParaRPr lang="pl-PL" sz="2000">
              <a:latin typeface="Arial" pitchFamily="34" charset="0"/>
            </a:endParaRPr>
          </a:p>
        </p:txBody>
      </p:sp>
      <p:sp>
        <p:nvSpPr>
          <p:cNvPr id="59397" name="Rectangle 4"/>
          <p:cNvSpPr>
            <a:spLocks noChangeArrowheads="1"/>
          </p:cNvSpPr>
          <p:nvPr/>
        </p:nvSpPr>
        <p:spPr bwMode="auto">
          <a:xfrm>
            <a:off x="4205288" y="3109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59398" name="Rectangle 5"/>
          <p:cNvSpPr>
            <a:spLocks noChangeArrowheads="1"/>
          </p:cNvSpPr>
          <p:nvPr/>
        </p:nvSpPr>
        <p:spPr bwMode="auto">
          <a:xfrm>
            <a:off x="381000" y="3581400"/>
            <a:ext cx="8153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Granicę obszaru krytycznego dla zadanego poziomu istotności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α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odczytujemy z tablicy rozkładu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-Studenta dla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r =n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-1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stopni swobody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.</a:t>
            </a:r>
            <a:endParaRPr lang="pl-PL" sz="2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eaLnBrk="0" hangingPunct="0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przypadku testu dwustronnego (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≠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 obszar krytyczny ma postać:</a:t>
            </a:r>
          </a:p>
          <a:p>
            <a:pPr eaLnBrk="0" hangingPunct="0"/>
            <a:endParaRPr lang="pl-PL" sz="2000">
              <a:latin typeface="Arial" pitchFamily="34" charset="0"/>
            </a:endParaRP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3709988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59400" name="Rectangle 10"/>
          <p:cNvSpPr>
            <a:spLocks noChangeArrowheads="1"/>
          </p:cNvSpPr>
          <p:nvPr/>
        </p:nvSpPr>
        <p:spPr bwMode="auto">
          <a:xfrm>
            <a:off x="4100513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59401" name="Rectangle 12"/>
          <p:cNvSpPr>
            <a:spLocks noChangeArrowheads="1"/>
          </p:cNvSpPr>
          <p:nvPr/>
        </p:nvSpPr>
        <p:spPr bwMode="auto">
          <a:xfrm>
            <a:off x="4167188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10" name="Obiekt 9"/>
          <p:cNvGraphicFramePr>
            <a:graphicFrameLocks noChangeAspect="1"/>
          </p:cNvGraphicFramePr>
          <p:nvPr/>
        </p:nvGraphicFramePr>
        <p:xfrm>
          <a:off x="2411760" y="5157192"/>
          <a:ext cx="4140460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0" name="Równanie" r:id="rId3" imgW="1460160" imgH="228600" progId="Equation.3">
                  <p:embed/>
                </p:oleObj>
              </mc:Choice>
              <mc:Fallback>
                <p:oleObj name="Równanie" r:id="rId3" imgW="146016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5157192"/>
                        <a:ext cx="4140460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984609"/>
              </p:ext>
            </p:extLst>
          </p:nvPr>
        </p:nvGraphicFramePr>
        <p:xfrm>
          <a:off x="3217068" y="1844824"/>
          <a:ext cx="2975240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1" name="Równanie" r:id="rId5" imgW="1358310" imgH="393529" progId="">
                  <p:embed/>
                </p:oleObj>
              </mc:Choice>
              <mc:Fallback>
                <p:oleObj name="Równanie" r:id="rId5" imgW="1358310" imgH="393529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7068" y="1844824"/>
                        <a:ext cx="2975240" cy="864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ChangeArrowheads="1"/>
          </p:cNvSpPr>
          <p:nvPr/>
        </p:nvSpPr>
        <p:spPr bwMode="auto">
          <a:xfrm>
            <a:off x="457200" y="2743200"/>
            <a:ext cx="81534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Jeżeli obliczona wartość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t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znajdzie się w obszarze krytycznym, to wtedy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należy odrzucić na korzyść hipotezy alternatywnej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</a:rPr>
              <a:t>            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przeciwnym razie nie ma podstaw do jej odrzucenia.</a:t>
            </a:r>
          </a:p>
          <a:p>
            <a:pPr algn="just" eaLnBrk="0" hangingPunct="0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Hipoteza zerowa może również przyjąć postać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≤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lub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≥ 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.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endParaRPr lang="pl-PL" sz="2000">
              <a:solidFill>
                <a:srgbClr val="000000"/>
              </a:solidFill>
              <a:latin typeface="Arial" pitchFamily="34" charset="0"/>
            </a:endParaRPr>
          </a:p>
          <a:p>
            <a:pPr algn="just" eaLnBrk="0" hangingPunct="0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pierwszym przypadku hipoteza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&gt;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w drugim: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&lt;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.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Taki zapis jednoznacznie określa sposób wyznaczenia obszaru krytycznego.</a:t>
            </a:r>
          </a:p>
          <a:p>
            <a:pPr eaLnBrk="0" hangingPunct="0"/>
            <a:endParaRPr lang="pl-PL" sz="2000">
              <a:latin typeface="Arial" pitchFamily="34" charset="0"/>
            </a:endParaRPr>
          </a:p>
        </p:txBody>
      </p:sp>
      <p:sp>
        <p:nvSpPr>
          <p:cNvPr id="60421" name="Rectangle 3"/>
          <p:cNvSpPr>
            <a:spLocks noChangeArrowheads="1"/>
          </p:cNvSpPr>
          <p:nvPr/>
        </p:nvSpPr>
        <p:spPr bwMode="auto">
          <a:xfrm>
            <a:off x="457200" y="381000"/>
            <a:ext cx="8305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przypadku testów jednostronnych (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&lt;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lub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&gt;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 mamy natomiast:</a:t>
            </a:r>
          </a:p>
          <a:p>
            <a:pPr eaLnBrk="0" hangingPunct="0"/>
            <a:endParaRPr lang="pl-PL" sz="2000">
              <a:latin typeface="Arial" pitchFamily="34" charset="0"/>
            </a:endParaRP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3810000" y="1600200"/>
            <a:ext cx="573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lub</a:t>
            </a:r>
          </a:p>
        </p:txBody>
      </p:sp>
      <p:graphicFrame>
        <p:nvGraphicFramePr>
          <p:cNvPr id="7" name="Obiekt 6"/>
          <p:cNvGraphicFramePr>
            <a:graphicFrameLocks noChangeAspect="1"/>
          </p:cNvGraphicFramePr>
          <p:nvPr/>
        </p:nvGraphicFramePr>
        <p:xfrm>
          <a:off x="1058863" y="1557338"/>
          <a:ext cx="2181225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4" name="Równanie" r:id="rId3" imgW="965160" imgH="228600" progId="Equation.3">
                  <p:embed/>
                </p:oleObj>
              </mc:Choice>
              <mc:Fallback>
                <p:oleObj name="Równanie" r:id="rId3" imgW="96516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1557338"/>
                        <a:ext cx="2181225" cy="51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iekt 7"/>
          <p:cNvGraphicFramePr>
            <a:graphicFrameLocks noChangeAspect="1"/>
          </p:cNvGraphicFramePr>
          <p:nvPr/>
        </p:nvGraphicFramePr>
        <p:xfrm>
          <a:off x="5039184" y="1556792"/>
          <a:ext cx="176419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5" name="Równanie" r:id="rId5" imgW="799920" imgH="228600" progId="Equation.3">
                  <p:embed/>
                </p:oleObj>
              </mc:Choice>
              <mc:Fallback>
                <p:oleObj name="Równanie" r:id="rId5" imgW="79992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9184" y="1556792"/>
                        <a:ext cx="1764196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Prostokąt 1"/>
              <p:cNvSpPr/>
              <p:nvPr/>
            </p:nvSpPr>
            <p:spPr>
              <a:xfrm>
                <a:off x="467544" y="3501008"/>
                <a:ext cx="8280919" cy="2900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0" hangingPunct="0">
                  <a:lnSpc>
                    <a:spcPct val="140000"/>
                  </a:lnSpc>
                </a:pPr>
                <a:r>
                  <a:rPr lang="en-US" i="1" dirty="0" smtClean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0</a:t>
                </a:r>
                <a:r>
                  <a:rPr lang="en-US" i="1" dirty="0">
                    <a:solidFill>
                      <a:srgbClr val="000000"/>
                    </a:solidFill>
                    <a:cs typeface="Times New Roman" pitchFamily="18" charset="0"/>
                  </a:rPr>
                  <a:t>: m = </a:t>
                </a:r>
                <a:r>
                  <a:rPr lang="pl-PL" i="1" dirty="0" smtClean="0">
                    <a:solidFill>
                      <a:srgbClr val="000000"/>
                    </a:solidFill>
                    <a:cs typeface="Times New Roman" pitchFamily="18" charset="0"/>
                  </a:rPr>
                  <a:t>600</a:t>
                </a:r>
                <a14:m>
                  <m:oMath xmlns:m="http://schemas.openxmlformats.org/officeDocument/2006/math">
                    <m:r>
                      <a:rPr lang="pl-PL" b="0" i="1" smtClean="0">
                        <a:solidFill>
                          <a:srgbClr val="000000"/>
                        </a:solidFill>
                        <a:latin typeface="Cambria Math"/>
                        <a:cs typeface="Times New Roman" pitchFamily="18" charset="0"/>
                      </a:rPr>
                      <m:t>    </m:t>
                    </m:r>
                  </m:oMath>
                </a14:m>
                <a:r>
                  <a:rPr lang="en-US" i="1" dirty="0" smtClean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i="1" baseline="-25000" dirty="0" smtClean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i="1" dirty="0">
                    <a:solidFill>
                      <a:srgbClr val="000000"/>
                    </a:solidFill>
                    <a:cs typeface="Times New Roman" pitchFamily="18" charset="0"/>
                  </a:rPr>
                  <a:t>: m ≠ </a:t>
                </a:r>
                <a:r>
                  <a:rPr lang="pl-PL" i="1" dirty="0" smtClean="0">
                    <a:solidFill>
                      <a:srgbClr val="000000"/>
                    </a:solidFill>
                    <a:cs typeface="Times New Roman" pitchFamily="18" charset="0"/>
                  </a:rPr>
                  <a:t>600</a:t>
                </a:r>
              </a:p>
              <a:p>
                <a:pPr eaLnBrk="0" hangingPunct="0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solidFill>
                            <a:srgbClr val="000000"/>
                          </a:solidFill>
                          <a:latin typeface="Cambria Math"/>
                          <a:cs typeface="Times New Roman" pitchFamily="18" charset="0"/>
                        </a:rPr>
                        <m:t>𝑈</m:t>
                      </m:r>
                      <m:r>
                        <a:rPr lang="pl-PL" i="1">
                          <a:solidFill>
                            <a:srgbClr val="000000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rgbClr val="000000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rgbClr val="0000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550−600</m:t>
                          </m:r>
                        </m:num>
                        <m:den>
                          <m:r>
                            <a:rPr lang="pl-PL" i="1">
                              <a:solidFill>
                                <a:srgbClr val="0000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160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pl-PL" i="1">
                              <a:solidFill>
                                <a:srgbClr val="000000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i="1">
                              <a:solidFill>
                                <a:srgbClr val="0000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40</m:t>
                          </m:r>
                        </m:e>
                      </m:rad>
                      <m:r>
                        <a:rPr lang="pl-PL" i="1">
                          <a:solidFill>
                            <a:srgbClr val="000000"/>
                          </a:solidFill>
                          <a:latin typeface="Cambria Math"/>
                          <a:cs typeface="Times New Roman" pitchFamily="18" charset="0"/>
                        </a:rPr>
                        <m:t>=−1,96</m:t>
                      </m:r>
                    </m:oMath>
                  </m:oMathPara>
                </a14:m>
                <a:endParaRPr lang="en-US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eaLnBrk="0" hangingPunct="0">
                  <a:lnSpc>
                    <a:spcPct val="140000"/>
                  </a:lnSpc>
                </a:pPr>
                <a:r>
                  <a:rPr lang="pl-PL" sz="2400" i="1" baseline="-25000" dirty="0" smtClean="0">
                    <a:solidFill>
                      <a:srgbClr val="000000"/>
                    </a:solidFill>
                    <a:latin typeface="Arial" pitchFamily="34" charset="0"/>
                    <a:cs typeface="Times New Roman" pitchFamily="18" charset="0"/>
                  </a:rPr>
                  <a:t>Wartość U </a:t>
                </a:r>
                <a:r>
                  <a:rPr lang="pl-PL" sz="2400" i="1" baseline="-25000" dirty="0" smtClean="0">
                    <a:solidFill>
                      <a:srgbClr val="000000"/>
                    </a:solidFill>
                    <a:latin typeface="Arial" pitchFamily="34" charset="0"/>
                    <a:cs typeface="Arial" panose="020B0604020202020204" pitchFamily="34" charset="0"/>
                  </a:rPr>
                  <a:t>= - </a:t>
                </a:r>
                <a14:m>
                  <m:oMath xmlns:m="http://schemas.openxmlformats.org/officeDocument/2006/math">
                    <m:r>
                      <a:rPr lang="pl-PL" sz="3200" i="1" baseline="-2500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­</m:t>
                    </m:r>
                    <m:r>
                      <a:rPr lang="pl-PL" sz="320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­­­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1,96 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𝑚𝑖𝑒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ś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𝑐𝑖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𝑠𝑖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ę 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𝑤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𝑜𝑏𝑠𝑧𝑎𝑟𝑧𝑒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𝑘𝑟𝑦𝑡𝑦𝑐𝑧𝑛𝑦𝑚</m:t>
                    </m:r>
                    <m:r>
                      <a:rPr lang="pl-PL" sz="3200" b="0" i="1" baseline="-2500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pl-PL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l-PL" sz="2400" i="1">
                            <a:latin typeface="Cambria Math"/>
                          </a:rPr>
                          <m:t>−</m:t>
                        </m:r>
                        <m:r>
                          <a:rPr lang="pl-PL" sz="2400" i="1">
                            <a:latin typeface="Cambria Math"/>
                            <a:ea typeface="Cambria Math"/>
                          </a:rPr>
                          <m:t>∞;−1,96</m:t>
                        </m:r>
                      </m:e>
                    </m:d>
                  </m:oMath>
                </a14:m>
                <a:r>
                  <a:rPr lang="pl-PL" sz="2400" b="0" i="1" baseline="-25000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eaLnBrk="0" hangingPunct="0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𝑖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𝑤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𝑧𝑤𝑖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ą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𝑧𝑘𝑢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𝑧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𝑡𝑦𝑚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h𝑖𝑝𝑜𝑡𝑒𝑧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ę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𝑧𝑒𝑟𝑜𝑤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ą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𝑛𝑎𝑙𝑒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ż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𝑜𝑑𝑟𝑧𝑢𝑐𝑖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ć </m:t>
                      </m:r>
                    </m:oMath>
                  </m:oMathPara>
                </a14:m>
                <a:endParaRPr lang="pl-PL" sz="2400" b="0" i="1" baseline="-25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eaLnBrk="0" hangingPunct="0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𝑛𝑎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𝑟𝑧𝑒𝑐𝑧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h𝑖𝑝𝑜𝑡𝑒𝑧𝑦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pl-PL" sz="2400" b="0" i="1" baseline="-25000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𝑎𝑙𝑡𝑒𝑟𝑛𝑎𝑡𝑦𝑤𝑛𝑒𝑗</m:t>
                      </m:r>
                    </m:oMath>
                  </m:oMathPara>
                </a14:m>
                <a:endParaRPr lang="en-US" sz="24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" name="Prostoką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501008"/>
                <a:ext cx="8280919" cy="2900281"/>
              </a:xfrm>
              <a:prstGeom prst="rect">
                <a:avLst/>
              </a:prstGeom>
              <a:blipFill rotWithShape="1">
                <a:blip r:embed="rId2"/>
                <a:stretch>
                  <a:fillRect l="-6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rostokąt 2"/>
          <p:cNvSpPr/>
          <p:nvPr/>
        </p:nvSpPr>
        <p:spPr>
          <a:xfrm>
            <a:off x="899592" y="982177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b="1" dirty="0" smtClean="0"/>
              <a:t>Zadanie przykładowe</a:t>
            </a:r>
          </a:p>
          <a:p>
            <a:pPr algn="just"/>
            <a:endParaRPr lang="pl-PL" dirty="0" smtClean="0"/>
          </a:p>
          <a:p>
            <a:pPr algn="just"/>
            <a:r>
              <a:rPr lang="pl-PL" dirty="0" smtClean="0"/>
              <a:t>W </a:t>
            </a:r>
            <a:r>
              <a:rPr lang="pl-PL" dirty="0"/>
              <a:t>40 wylosowanych zakładach pewnej gałęzi przemysłowej zbadano koszty materiałowe przy produkcji pewnego wyrobu i otrzymano średnią 550 PLN. Zakładając, że poziom kosztów materiałowych ma rozkład N(m,160), zweryfikować hipotezę na poziomie istotności alfa = 0,05, że średnie koszty materiałowe przy produkcji tego wyrobu wynoszą 600 PLN. </a:t>
            </a:r>
          </a:p>
        </p:txBody>
      </p:sp>
    </p:spTree>
    <p:extLst>
      <p:ext uri="{BB962C8B-B14F-4D97-AF65-F5344CB8AC3E}">
        <p14:creationId xmlns:p14="http://schemas.microsoft.com/office/powerpoint/2010/main" val="1746012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ChangeArrowheads="1"/>
          </p:cNvSpPr>
          <p:nvPr/>
        </p:nvSpPr>
        <p:spPr bwMode="auto">
          <a:xfrm>
            <a:off x="381000" y="457200"/>
            <a:ext cx="85344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tabLst>
                <a:tab pos="449263" algn="r"/>
              </a:tabLst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eaLnBrk="0" hangingPunct="0">
              <a:tabLst>
                <a:tab pos="449263" algn="r"/>
              </a:tabLst>
            </a:pPr>
            <a:r>
              <a:rPr lang="en-US" sz="1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Przykład</a:t>
            </a:r>
            <a:r>
              <a:rPr lang="en-US" sz="1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l-PL" sz="18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tabLst>
                <a:tab pos="449263" algn="r"/>
              </a:tabLst>
            </a:pPr>
            <a:endParaRPr lang="pl-PL" sz="1800" b="1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hangingPunct="0">
              <a:lnSpc>
                <a:spcPct val="170000"/>
              </a:lnSpc>
              <a:tabLst>
                <a:tab pos="449263" algn="r"/>
              </a:tabLst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podstawie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badań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rynku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nieruchomości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przeprowadzonych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w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pierwszym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kwartale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zeszłego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roku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 dirty="0" err="1">
                <a:solidFill>
                  <a:srgbClr val="000000"/>
                </a:solidFill>
                <a:latin typeface="Arial" pitchFamily="34" charset="0"/>
              </a:rPr>
              <a:t>ob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liczono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że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średnia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lokali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mieszkalnych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miejscowości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B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wynosi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500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zł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/m</a:t>
            </a:r>
            <a:r>
              <a:rPr lang="en-US" sz="18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W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drugim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kwartale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zeszłego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roku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specjalista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w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pewnej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firmie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zajmującej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się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sprzedażą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nieruchomości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przeprowadził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25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elementowej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próbie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podobne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badanie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stwierdził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że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średnia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lokali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mieszkalnych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wyniosła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560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zł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/m</a:t>
            </a:r>
            <a:r>
              <a:rPr lang="en-US" sz="18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odchylenie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standardowe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250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zł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/m</a:t>
            </a:r>
            <a:r>
              <a:rPr lang="en-US" sz="18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Czy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oznacza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to,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że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ceny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nieruchomości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wzrosły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?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Należy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przyjąć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poziom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istotności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α = </a:t>
            </a:r>
            <a:r>
              <a:rPr lang="en-US" sz="1800" dirty="0">
                <a:solidFill>
                  <a:srgbClr val="000000"/>
                </a:solidFill>
                <a:cs typeface="Times New Roman" pitchFamily="18" charset="0"/>
              </a:rPr>
              <a:t>0,05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tabLst>
                <a:tab pos="449263" algn="r"/>
              </a:tabLst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1445" name="Rectangle 2"/>
              <p:cNvSpPr>
                <a:spLocks noChangeArrowheads="1"/>
              </p:cNvSpPr>
              <p:nvPr/>
            </p:nvSpPr>
            <p:spPr bwMode="auto">
              <a:xfrm>
                <a:off x="381000" y="457200"/>
                <a:ext cx="8458200" cy="5920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r>
                  <a:rPr lang="en-US" sz="1800" b="1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Rozwiązanie</a:t>
                </a:r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Formułujemy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hipotezy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</a:p>
              <a:p>
                <a:pPr eaLnBrk="0" hangingPunct="0"/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0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: m</a:t>
                </a:r>
                <a:r>
                  <a:rPr lang="en-US" sz="1800" dirty="0">
                    <a:solidFill>
                      <a:srgbClr val="000000"/>
                    </a:solidFill>
                    <a:cs typeface="Times New Roman" pitchFamily="18" charset="0"/>
                  </a:rPr>
                  <a:t> = </a:t>
                </a:r>
                <a:r>
                  <a:rPr lang="pl-PL" dirty="0">
                    <a:solidFill>
                      <a:srgbClr val="000000"/>
                    </a:solidFill>
                    <a:cs typeface="Times New Roman" pitchFamily="18" charset="0"/>
                  </a:rPr>
                  <a:t>6</a:t>
                </a:r>
                <a:r>
                  <a:rPr lang="en-US" sz="1800" dirty="0" smtClean="0">
                    <a:solidFill>
                      <a:srgbClr val="000000"/>
                    </a:solidFill>
                    <a:cs typeface="Times New Roman" pitchFamily="18" charset="0"/>
                  </a:rPr>
                  <a:t>500</a:t>
                </a:r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>
                    <a:solidFill>
                      <a:srgbClr val="000000"/>
                    </a:solidFill>
                    <a:cs typeface="Arial" pitchFamily="34" charset="0"/>
                  </a:rPr>
                  <a:t>–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średnia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cena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nieruchomości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dalej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wynosi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l-PL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6</a:t>
                </a:r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500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zł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/m</a:t>
                </a:r>
                <a:r>
                  <a:rPr lang="en-US" sz="1800" baseline="300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: m</a:t>
                </a:r>
                <a:r>
                  <a:rPr lang="en-US" sz="1800" dirty="0">
                    <a:solidFill>
                      <a:srgbClr val="000000"/>
                    </a:solidFill>
                    <a:cs typeface="Times New Roman" pitchFamily="18" charset="0"/>
                  </a:rPr>
                  <a:t> &gt; </a:t>
                </a:r>
                <a:r>
                  <a:rPr lang="pl-PL" dirty="0">
                    <a:solidFill>
                      <a:srgbClr val="000000"/>
                    </a:solidFill>
                    <a:cs typeface="Times New Roman" pitchFamily="18" charset="0"/>
                  </a:rPr>
                  <a:t>6</a:t>
                </a:r>
                <a:r>
                  <a:rPr lang="en-US" sz="1800" dirty="0" smtClean="0">
                    <a:solidFill>
                      <a:srgbClr val="000000"/>
                    </a:solidFill>
                    <a:cs typeface="Times New Roman" pitchFamily="18" charset="0"/>
                  </a:rPr>
                  <a:t>500</a:t>
                </a:r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>
                    <a:solidFill>
                      <a:srgbClr val="000000"/>
                    </a:solidFill>
                    <a:cs typeface="Arial" pitchFamily="34" charset="0"/>
                  </a:rPr>
                  <a:t>–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średnia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cena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nieruchomość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wzrosła</a:t>
                </a:r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 </a:t>
                </a:r>
              </a:p>
              <a:p>
                <a:pPr algn="just" eaLnBrk="0" hangingPunct="0"/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Ponieważ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nie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znamy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odchylenia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standardowego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l-PL" sz="1800" dirty="0">
                    <a:solidFill>
                      <a:srgbClr val="000000"/>
                    </a:solidFill>
                    <a:latin typeface="Arial" pitchFamily="34" charset="0"/>
                  </a:rPr>
                  <a:t>zbiorowości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posłużymy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się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wzorem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</a:p>
              <a:p>
                <a:pPr eaLnBrk="0" hangingPunct="0"/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 </a:t>
                </a:r>
                <a:endParaRPr lang="pl-PL" sz="1800" dirty="0">
                  <a:solidFill>
                    <a:srgbClr val="000000"/>
                  </a:solidFill>
                  <a:latin typeface="Arial" pitchFamily="34" charset="0"/>
                </a:endParaRPr>
              </a:p>
              <a:p>
                <a:pPr eaLnBrk="0" hangingPunct="0"/>
                <a:r>
                  <a:rPr lang="pl-PL" sz="1800" dirty="0" smtClean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sz="1800" b="0" i="0" smtClean="0">
                        <a:solidFill>
                          <a:srgbClr val="000000"/>
                        </a:solidFill>
                        <a:latin typeface="Cambria Math"/>
                      </a:rPr>
                      <m:t>t</m:t>
                    </m:r>
                    <m:r>
                      <a:rPr lang="pl-PL" sz="1800" b="0" i="0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1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pl-PL" sz="18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pl-PL" sz="18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acc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pl-PL" sz="18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18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pl-PL" sz="18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𝑠</m:t>
                        </m:r>
                      </m:den>
                    </m:f>
                    <m:rad>
                      <m:radPr>
                        <m:degHide m:val="on"/>
                        <m:ctrlPr>
                          <a:rPr lang="pl-PL" sz="1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−1</m:t>
                        </m:r>
                      </m:e>
                    </m:rad>
                    <m:r>
                      <a:rPr lang="pl-PL" sz="1800" b="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1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6560−6500</m:t>
                        </m:r>
                      </m:num>
                      <m:den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250</m:t>
                        </m:r>
                      </m:den>
                    </m:f>
                    <m:rad>
                      <m:radPr>
                        <m:degHide m:val="on"/>
                        <m:ctrlPr>
                          <a:rPr lang="pl-PL" sz="1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24</m:t>
                        </m:r>
                      </m:e>
                    </m:rad>
                    <m:r>
                      <a:rPr lang="pl-PL" sz="1800" b="0" i="1" smtClean="0">
                        <a:solidFill>
                          <a:srgbClr val="000000"/>
                        </a:solidFill>
                        <a:latin typeface="Cambria Math"/>
                      </a:rPr>
                      <m:t>=1,18</m:t>
                    </m:r>
                  </m:oMath>
                </a14:m>
                <a:endParaRPr lang="pl-PL" sz="1800" dirty="0">
                  <a:solidFill>
                    <a:srgbClr val="000000"/>
                  </a:solidFill>
                  <a:latin typeface="Arial" pitchFamily="34" charset="0"/>
                </a:endParaRPr>
              </a:p>
              <a:p>
                <a:pPr eaLnBrk="0" hangingPunct="0"/>
                <a:endParaRPr lang="en-US" sz="1800" dirty="0">
                  <a:solidFill>
                    <a:srgbClr val="000000"/>
                  </a:solidFill>
                  <a:latin typeface="Arial" pitchFamily="34" charset="0"/>
                </a:endParaRPr>
              </a:p>
              <a:p>
                <a:pPr algn="just" eaLnBrk="0" hangingPunct="0">
                  <a:lnSpc>
                    <a:spcPct val="17000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przypadku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testu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jednostronnego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odczytujemy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z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tablicy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rozkładu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t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Studenta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,</a:t>
                </a:r>
                <a:b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</a:b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dla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r</a:t>
                </a:r>
                <a:r>
                  <a:rPr lang="en-US" sz="1800" dirty="0">
                    <a:solidFill>
                      <a:srgbClr val="000000"/>
                    </a:solidFill>
                    <a:cs typeface="Times New Roman" pitchFamily="18" charset="0"/>
                  </a:rPr>
                  <a:t> = 25-1=24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stopni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swobody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l-PL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en-US" sz="1800" i="1" dirty="0" smtClean="0">
                    <a:solidFill>
                      <a:srgbClr val="000000"/>
                    </a:solidFill>
                    <a:cs typeface="Times New Roman" pitchFamily="18" charset="0"/>
                  </a:rPr>
                  <a:t>α</a:t>
                </a:r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>
                    <a:solidFill>
                      <a:srgbClr val="000000"/>
                    </a:solidFill>
                    <a:cs typeface="Times New Roman" pitchFamily="18" charset="0"/>
                  </a:rPr>
                  <a:t>= </a:t>
                </a:r>
                <a:r>
                  <a:rPr lang="en-US" sz="1800" dirty="0" smtClean="0">
                    <a:solidFill>
                      <a:srgbClr val="000000"/>
                    </a:solidFill>
                    <a:cs typeface="Times New Roman" pitchFamily="18" charset="0"/>
                  </a:rPr>
                  <a:t>0,</a:t>
                </a:r>
                <a:r>
                  <a:rPr lang="pl-PL" dirty="0" smtClean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i="1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wartość</a:t>
                </a:r>
                <a:r>
                  <a:rPr lang="pl-PL" sz="1800" dirty="0" smtClean="0">
                    <a:solidFill>
                      <a:srgbClr val="000000"/>
                    </a:solidFill>
                    <a:latin typeface="Arial" pitchFamily="34" charset="0"/>
                  </a:rPr>
                  <a:t>                          </a:t>
                </a:r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 eaLnBrk="0" hangingPunct="0"/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 </a:t>
                </a:r>
              </a:p>
              <a:p>
                <a:pPr algn="just" eaLnBrk="0" hangingPunct="0">
                  <a:lnSpc>
                    <a:spcPct val="130000"/>
                  </a:lnSpc>
                </a:pP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Ponieważ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 </a:t>
                </a:r>
                <a:r>
                  <a:rPr lang="pl-PL" sz="1800" dirty="0">
                    <a:solidFill>
                      <a:srgbClr val="000000"/>
                    </a:solidFill>
                    <a:latin typeface="Arial" pitchFamily="34" charset="0"/>
                  </a:rPr>
                  <a:t>                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-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nie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ma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podstaw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do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odrzucenia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0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</a:t>
                </a:r>
                <a:r>
                  <a:rPr lang="en-US" sz="1800" dirty="0" err="1">
                    <a:solidFill>
                      <a:srgbClr val="000000"/>
                    </a:solidFill>
                    <a:cs typeface="Arial" pitchFamily="34" charset="0"/>
                  </a:rPr>
                  <a:t>ó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wiącej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o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</a:t>
                </a:r>
                <a:r>
                  <a:rPr lang="en-US" sz="1800" dirty="0" err="1">
                    <a:solidFill>
                      <a:srgbClr val="000000"/>
                    </a:solidFill>
                    <a:cs typeface="Arial" pitchFamily="34" charset="0"/>
                  </a:rPr>
                  <a:t>ó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wności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cen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jednostkowych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lokali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mieszkalnych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w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badanych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okresach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Można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zatem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stwierdzić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z 95%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pewnością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że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średnia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cena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jednostkowa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została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tym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samym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poziomie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eaLnBrk="0" hangingPunct="0"/>
                <a:endParaRPr lang="en-US" sz="1800" dirty="0"/>
              </a:p>
            </p:txBody>
          </p:sp>
        </mc:Choice>
        <mc:Fallback xmlns="">
          <p:sp>
            <p:nvSpPr>
              <p:cNvPr id="61445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57200"/>
                <a:ext cx="8458200" cy="5920148"/>
              </a:xfrm>
              <a:prstGeom prst="rect">
                <a:avLst/>
              </a:prstGeom>
              <a:blipFill rotWithShape="1">
                <a:blip r:embed="rId3"/>
                <a:stretch>
                  <a:fillRect l="-649" t="-515" r="-57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841052"/>
              </p:ext>
            </p:extLst>
          </p:nvPr>
        </p:nvGraphicFramePr>
        <p:xfrm>
          <a:off x="5652120" y="3933056"/>
          <a:ext cx="1304622" cy="3998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0" name="Równanie" r:id="rId4" imgW="787320" imgH="241200" progId="Equation.3">
                  <p:embed/>
                </p:oleObj>
              </mc:Choice>
              <mc:Fallback>
                <p:oleObj name="Równanie" r:id="rId4" imgW="78732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3933056"/>
                        <a:ext cx="1304622" cy="3998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i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614848"/>
              </p:ext>
            </p:extLst>
          </p:nvPr>
        </p:nvGraphicFramePr>
        <p:xfrm>
          <a:off x="1691680" y="4509120"/>
          <a:ext cx="868040" cy="434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1" name="Równanie" r:id="rId6" imgW="507960" imgH="253800" progId="Equation.3">
                  <p:embed/>
                </p:oleObj>
              </mc:Choice>
              <mc:Fallback>
                <p:oleObj name="Równanie" r:id="rId6" imgW="507960" imgH="253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4509120"/>
                        <a:ext cx="868040" cy="4340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/>
          <p:cNvSpPr>
            <a:spLocks noChangeArrowheads="1"/>
          </p:cNvSpPr>
          <p:nvPr/>
        </p:nvSpPr>
        <p:spPr bwMode="auto">
          <a:xfrm>
            <a:off x="381000" y="381000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pl-PL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WERYFIKACJA ISTOTNOŚCI RÓŻNICY MIĘDZY WARTOŚCIAMI OCZEKIWANYMI DWÓCH ZMIENNYCH LOSOWYCH</a:t>
            </a:r>
            <a:r>
              <a:rPr lang="en-US" sz="1800" b="1">
                <a:solidFill>
                  <a:schemeClr val="tx2"/>
                </a:solidFill>
              </a:rPr>
              <a:t> </a:t>
            </a:r>
            <a:endParaRPr lang="en-US" sz="1800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61" name="Rectangle 3"/>
              <p:cNvSpPr>
                <a:spLocks noChangeArrowheads="1"/>
              </p:cNvSpPr>
              <p:nvPr/>
            </p:nvSpPr>
            <p:spPr bwMode="auto">
              <a:xfrm>
                <a:off x="381000" y="1219200"/>
                <a:ext cx="8458200" cy="3740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just"/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Weryfikacji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poddawana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jest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najczęściej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hipoteza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0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</a:t>
                </a:r>
                <a:r>
                  <a:rPr lang="en-US" sz="1800" dirty="0" err="1">
                    <a:solidFill>
                      <a:srgbClr val="000000"/>
                    </a:solidFill>
                    <a:cs typeface="Arial" pitchFamily="34" charset="0"/>
                  </a:rPr>
                  <a:t>ó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wiąca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że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nie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ma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istotnej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</a:t>
                </a:r>
                <a:r>
                  <a:rPr lang="en-US" sz="1800" dirty="0" err="1">
                    <a:solidFill>
                      <a:srgbClr val="000000"/>
                    </a:solidFill>
                    <a:cs typeface="Arial" pitchFamily="34" charset="0"/>
                  </a:rPr>
                  <a:t>ó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żnicy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między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wartościami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oczekiwanymi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wobec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hipotezy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alternatywnej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sugerującej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istotną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</a:t>
                </a:r>
                <a:r>
                  <a:rPr lang="en-US" sz="1800" dirty="0" err="1">
                    <a:solidFill>
                      <a:srgbClr val="000000"/>
                    </a:solidFill>
                    <a:cs typeface="Arial" pitchFamily="34" charset="0"/>
                  </a:rPr>
                  <a:t>ó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żnicę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między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tymi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wartościami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algn="just" eaLnBrk="0" hangingPunct="0"/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0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: m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 = m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2</a:t>
                </a:r>
                <a:endParaRPr lang="en-US" sz="18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 eaLnBrk="0" hangingPunct="0"/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: m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 ≠ m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2</a:t>
                </a:r>
                <a:endParaRPr lang="en-US" sz="18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 eaLnBrk="0" hangingPunct="0"/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 </a:t>
                </a:r>
              </a:p>
              <a:p>
                <a:pPr eaLnBrk="0" hangingPunct="0"/>
                <a:r>
                  <a:rPr lang="pl-PL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Sprawdzian hipotezy zerowej w takiej sytuacji ma </a:t>
                </a:r>
                <a:r>
                  <a:rPr lang="pl-PL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postać dla dużej próby:</a:t>
                </a:r>
                <a:r>
                  <a:rPr lang="en-US" sz="1800" dirty="0" smtClean="0">
                    <a:solidFill>
                      <a:schemeClr val="tx2"/>
                    </a:solidFill>
                  </a:rPr>
                  <a:t> </a:t>
                </a:r>
                <a:endParaRPr lang="pl-PL" sz="1800" dirty="0" smtClean="0">
                  <a:solidFill>
                    <a:schemeClr val="tx2"/>
                  </a:solidFill>
                </a:endParaRPr>
              </a:p>
              <a:p>
                <a:pPr eaLnBrk="0" hangingPunct="0"/>
                <a:endParaRPr lang="pl-PL" sz="1800" dirty="0" smtClean="0">
                  <a:solidFill>
                    <a:schemeClr val="tx2"/>
                  </a:solidFill>
                </a:endParaRPr>
              </a:p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800" b="0" i="1" smtClean="0">
                          <a:latin typeface="Cambria Math"/>
                        </a:rPr>
                        <m:t>𝑈</m:t>
                      </m:r>
                      <m:r>
                        <a:rPr lang="pl-PL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sz="1800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l-PL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pl-PL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l-PL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pl-PL" sz="1800" b="0" i="1" smtClean="0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pl-PL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pl-PL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18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l-PL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sz="18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pl-PL" sz="18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pl-PL" sz="1800" b="0" i="1" smtClean="0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pl-PL" sz="18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sz="18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pl-PL" sz="18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  <m:sub/>
                                    <m:sup>
                                      <m:r>
                                        <a:rPr lang="pl-PL" sz="18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pl-PL" sz="18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sz="1800" b="0" i="1" smtClean="0">
                                          <a:latin typeface="Cambria Math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pl-PL" sz="18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pl-PL" sz="18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l-PL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pl-PL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pl-PL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i="1">
                                              <a:latin typeface="Cambria Math"/>
                                              <a:ea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pl-PL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  <m:sub/>
                                    <m:sup>
                                      <m:r>
                                        <a:rPr lang="pl-PL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pl-PL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i="1">
                                          <a:latin typeface="Cambria Math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pl-PL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pl-PL" sz="1800" b="0" dirty="0" smtClean="0"/>
              </a:p>
              <a:p>
                <a:pPr eaLnBrk="0" hangingPunct="0"/>
                <a:endParaRPr lang="pl-PL" sz="1800" dirty="0" smtClean="0"/>
              </a:p>
            </p:txBody>
          </p:sp>
        </mc:Choice>
        <mc:Fallback xmlns="">
          <p:sp>
            <p:nvSpPr>
              <p:cNvPr id="70661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19200"/>
                <a:ext cx="8458200" cy="3740577"/>
              </a:xfrm>
              <a:prstGeom prst="rect">
                <a:avLst/>
              </a:prstGeom>
              <a:blipFill rotWithShape="1">
                <a:blip r:embed="rId3"/>
                <a:stretch>
                  <a:fillRect l="-649" t="-977" r="-57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62" name="Rectangle 4"/>
          <p:cNvSpPr>
            <a:spLocks noChangeArrowheads="1"/>
          </p:cNvSpPr>
          <p:nvPr/>
        </p:nvSpPr>
        <p:spPr bwMode="auto">
          <a:xfrm>
            <a:off x="407670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  <p:sp>
        <p:nvSpPr>
          <p:cNvPr id="70663" name="Rectangle 6"/>
          <p:cNvSpPr>
            <a:spLocks noChangeArrowheads="1"/>
          </p:cNvSpPr>
          <p:nvPr/>
        </p:nvSpPr>
        <p:spPr bwMode="auto">
          <a:xfrm>
            <a:off x="3671888" y="3176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Prostokąt 1"/>
              <p:cNvSpPr/>
              <p:nvPr/>
            </p:nvSpPr>
            <p:spPr>
              <a:xfrm>
                <a:off x="827584" y="4005064"/>
                <a:ext cx="7560840" cy="17938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 smtClean="0">
                          <a:latin typeface="Cambria Math"/>
                        </a:rPr>
                        <m:t>𝑈</m:t>
                      </m:r>
                      <m:r>
                        <a:rPr lang="pl-PL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250−200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pl-PL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l-PL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l-PL" i="1">
                                          <a:latin typeface="Cambria Math"/>
                                        </a:rPr>
                                        <m:t>100</m:t>
                                      </m:r>
                                    </m:e>
                                    <m:sup>
                                      <m:r>
                                        <a:rPr lang="pl-PL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pl-PL" i="1">
                                      <a:latin typeface="Cambria Math"/>
                                    </a:rPr>
                                    <m:t>150</m:t>
                                  </m:r>
                                </m:den>
                              </m:f>
                              <m:r>
                                <a:rPr lang="pl-PL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l-PL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l-PL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l-PL" i="1">
                                          <a:latin typeface="Cambria Math"/>
                                        </a:rPr>
                                        <m:t>80</m:t>
                                      </m:r>
                                    </m:e>
                                    <m:sup>
                                      <m:r>
                                        <a:rPr lang="pl-PL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pl-PL" i="1">
                                      <a:latin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pl-PL" i="1" dirty="0">
                  <a:latin typeface="Cambria Math"/>
                </a:endParaRPr>
              </a:p>
              <a:p>
                <a:pPr eaLnBrk="0" hangingPunct="0"/>
                <a:endParaRPr lang="pl-PL" i="1" dirty="0">
                  <a:latin typeface="Cambria Math"/>
                </a:endParaRPr>
              </a:p>
              <a:p>
                <a:pPr eaLnBrk="0" hangingPunct="0"/>
                <a:r>
                  <a:rPr lang="pl-PL" dirty="0" smtClean="0"/>
                  <a:t>U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=4,37</m:t>
                    </m:r>
                    <m:r>
                      <a:rPr lang="pl-PL" i="1" smtClean="0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𝑤𝑎𝑟𝑡𝑜</m:t>
                    </m:r>
                    <m:r>
                      <a:rPr lang="pl-PL" i="1">
                        <a:latin typeface="Cambria Math"/>
                      </a:rPr>
                      <m:t>ść </m:t>
                    </m:r>
                    <m:r>
                      <a:rPr lang="pl-PL" i="1">
                        <a:latin typeface="Cambria Math"/>
                      </a:rPr>
                      <m:t>𝑈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𝑚𝑖𝑒</m:t>
                    </m:r>
                    <m:r>
                      <a:rPr lang="pl-PL" i="1">
                        <a:latin typeface="Cambria Math"/>
                      </a:rPr>
                      <m:t>ś</m:t>
                    </m:r>
                    <m:r>
                      <a:rPr lang="pl-PL" i="1">
                        <a:latin typeface="Cambria Math"/>
                      </a:rPr>
                      <m:t>𝑐𝑖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𝑠𝑖</m:t>
                    </m:r>
                    <m:r>
                      <a:rPr lang="pl-PL" i="1">
                        <a:latin typeface="Cambria Math"/>
                      </a:rPr>
                      <m:t>ę </m:t>
                    </m:r>
                    <m:r>
                      <a:rPr lang="pl-PL" i="1">
                        <a:latin typeface="Cambria Math"/>
                      </a:rPr>
                      <m:t>𝑤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𝑜𝑏𝑠𝑧𝑎𝑟𝑧𝑒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𝑘𝑟𝑦𝑡𝑦𝑐𝑧𝑛𝑦𝑚</m:t>
                    </m:r>
                    <m:r>
                      <a:rPr lang="pl-PL" b="0" i="1" smtClean="0">
                        <a:latin typeface="Cambria Math"/>
                      </a:rPr>
                      <m:t> </m:t>
                    </m:r>
                  </m:oMath>
                </a14:m>
                <a:endParaRPr lang="pl-PL" b="0" i="1" dirty="0" smtClean="0">
                  <a:latin typeface="Cambria Math"/>
                </a:endParaRPr>
              </a:p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/>
                        </a:rPr>
                        <m:t>[1,6</m:t>
                      </m:r>
                      <m:r>
                        <a:rPr lang="pl-PL" b="0" i="1" smtClean="0">
                          <a:latin typeface="Cambria Math"/>
                        </a:rPr>
                        <m:t>5</m:t>
                      </m:r>
                      <m:r>
                        <a:rPr lang="pl-PL" b="0" i="1" smtClean="0">
                          <a:latin typeface="Cambria Math"/>
                        </a:rPr>
                        <m:t>;</m:t>
                      </m:r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∞)</m:t>
                      </m:r>
                      <m:r>
                        <a:rPr lang="pl-PL" i="1">
                          <a:latin typeface="Cambria Math"/>
                        </a:rPr>
                        <m:t>, </m:t>
                      </m:r>
                      <m:r>
                        <a:rPr lang="pl-PL" i="1">
                          <a:latin typeface="Cambria Math"/>
                        </a:rPr>
                        <m:t>𝑐𝑧𝑦𝑙𝑖</m:t>
                      </m:r>
                      <m:r>
                        <a:rPr lang="pl-PL" i="1">
                          <a:latin typeface="Cambria Math"/>
                        </a:rPr>
                        <m:t> </m:t>
                      </m:r>
                      <m:r>
                        <a:rPr lang="pl-PL" i="1">
                          <a:latin typeface="Cambria Math"/>
                        </a:rPr>
                        <m:t>𝑜𝑑𝑟𝑧𝑢𝑐𝑎𝑚𝑦</m:t>
                      </m:r>
                      <m:r>
                        <a:rPr lang="pl-PL" i="1">
                          <a:latin typeface="Cambria Math"/>
                        </a:rPr>
                        <m:t> </m:t>
                      </m:r>
                      <m:r>
                        <a:rPr lang="pl-PL" i="1">
                          <a:latin typeface="Cambria Math"/>
                        </a:rPr>
                        <m:t>h𝑖𝑝𝑜𝑡𝑒𝑧</m:t>
                      </m:r>
                      <m:r>
                        <a:rPr lang="pl-PL" i="1">
                          <a:latin typeface="Cambria Math"/>
                        </a:rPr>
                        <m:t>ę </m:t>
                      </m:r>
                      <m:r>
                        <a:rPr lang="pl-PL" i="1">
                          <a:latin typeface="Cambria Math"/>
                        </a:rPr>
                        <m:t>𝑧𝑒𝑟𝑜𝑤</m:t>
                      </m:r>
                      <m:r>
                        <a:rPr lang="pl-PL" i="1">
                          <a:latin typeface="Cambria Math"/>
                        </a:rPr>
                        <m:t>ą </m:t>
                      </m:r>
                      <m:r>
                        <a:rPr lang="pl-PL" i="1">
                          <a:latin typeface="Cambria Math"/>
                        </a:rPr>
                        <m:t>𝑛𝑎</m:t>
                      </m:r>
                      <m:r>
                        <a:rPr lang="pl-PL" i="1">
                          <a:latin typeface="Cambria Math"/>
                        </a:rPr>
                        <m:t> </m:t>
                      </m:r>
                      <m:r>
                        <a:rPr lang="pl-PL" i="1">
                          <a:latin typeface="Cambria Math"/>
                        </a:rPr>
                        <m:t>𝑟𝑧𝑒𝑐𝑧</m:t>
                      </m:r>
                      <m:r>
                        <a:rPr lang="pl-PL" i="1">
                          <a:latin typeface="Cambria Math"/>
                        </a:rPr>
                        <m:t> </m:t>
                      </m:r>
                      <m:r>
                        <a:rPr lang="pl-PL" i="1">
                          <a:latin typeface="Cambria Math"/>
                        </a:rPr>
                        <m:t>h𝑖𝑝𝑜𝑡𝑒𝑧𝑦</m:t>
                      </m:r>
                      <m:r>
                        <a:rPr lang="pl-PL" i="1">
                          <a:latin typeface="Cambria Math"/>
                        </a:rPr>
                        <m:t> </m:t>
                      </m:r>
                      <m:r>
                        <a:rPr lang="pl-PL" i="1">
                          <a:latin typeface="Cambria Math"/>
                        </a:rPr>
                        <m:t>𝑎𝑙𝑡𝑒𝑟𝑛𝑎𝑡𝑦𝑤𝑛𝑒𝑗</m:t>
                      </m:r>
                      <m:r>
                        <a:rPr lang="pl-PL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Prostoką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005064"/>
                <a:ext cx="7560840" cy="1793889"/>
              </a:xfrm>
              <a:prstGeom prst="rect">
                <a:avLst/>
              </a:prstGeom>
              <a:blipFill rotWithShape="1">
                <a:blip r:embed="rId2"/>
                <a:stretch>
                  <a:fillRect l="-726" r="-5887" b="-306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rostokąt 2"/>
          <p:cNvSpPr/>
          <p:nvPr/>
        </p:nvSpPr>
        <p:spPr>
          <a:xfrm>
            <a:off x="1547664" y="3105835"/>
            <a:ext cx="5310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: m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i="1" dirty="0" smtClean="0">
                <a:solidFill>
                  <a:srgbClr val="000000"/>
                </a:solidFill>
                <a:cs typeface="Times New Roman" pitchFamily="18" charset="0"/>
              </a:rPr>
              <a:t>≤ 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m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2</a:t>
            </a:r>
            <a:endParaRPr lang="en-US" baseline="-25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eaLnBrk="0" hangingPunct="0"/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: m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pl-PL" i="1" dirty="0" smtClean="0">
                <a:solidFill>
                  <a:srgbClr val="000000"/>
                </a:solidFill>
                <a:cs typeface="Times New Roman" pitchFamily="18" charset="0"/>
              </a:rPr>
              <a:t>&gt;</a:t>
            </a:r>
            <a:r>
              <a:rPr lang="en-US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m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2</a:t>
            </a:r>
            <a:endParaRPr lang="en-US" baseline="-25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19572" y="520512"/>
            <a:ext cx="7776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pPr algn="just"/>
            <a:r>
              <a:rPr lang="pl-PL" dirty="0"/>
              <a:t> W zbadanej losowo próbie 150 rodzin zamieszkałych w Krakowie średnie miesięczne wydatki na mieszkanie wynosiły 250 PLN z odchyleniem standardowym równym 100 PLN. W podobnej 100-elementowej próbie rodzin zamieszkałych we Wrocławiu średnie miesięczne wydatki na mieszkanie wynosiły 200 PLN z odchyleniem standardowym równym 80 PLN. Czy otrzymane wyniki potwierdzają hipotezę zerową, że średnie wydatki na mieszkanie w Krakowie nie są wyższe niż we Wrocławiu? Przyjąć poziom istotności alfa = 0,05. </a:t>
            </a:r>
          </a:p>
        </p:txBody>
      </p:sp>
    </p:spTree>
    <p:extLst>
      <p:ext uri="{BB962C8B-B14F-4D97-AF65-F5344CB8AC3E}">
        <p14:creationId xmlns:p14="http://schemas.microsoft.com/office/powerpoint/2010/main" val="2416406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7" name="Rectangle 3"/>
          <p:cNvSpPr>
            <a:spLocks noChangeArrowheads="1"/>
          </p:cNvSpPr>
          <p:nvPr/>
        </p:nvSpPr>
        <p:spPr bwMode="auto">
          <a:xfrm>
            <a:off x="4100513" y="31861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  <p:sp>
        <p:nvSpPr>
          <p:cNvPr id="71688" name="Rectangle 5"/>
          <p:cNvSpPr>
            <a:spLocks noChangeArrowheads="1"/>
          </p:cNvSpPr>
          <p:nvPr/>
        </p:nvSpPr>
        <p:spPr bwMode="auto">
          <a:xfrm>
            <a:off x="4110038" y="3195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  <p:sp>
        <p:nvSpPr>
          <p:cNvPr id="71689" name="Rectangle 7"/>
          <p:cNvSpPr>
            <a:spLocks noChangeArrowheads="1"/>
          </p:cNvSpPr>
          <p:nvPr/>
        </p:nvSpPr>
        <p:spPr bwMode="auto">
          <a:xfrm>
            <a:off x="381000" y="4343400"/>
            <a:ext cx="8458200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Jeśli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obliczona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spełnia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nierówność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               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gdzie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r = (n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dirty="0">
                <a:solidFill>
                  <a:srgbClr val="000000"/>
                </a:solidFill>
                <a:cs typeface="Times New Roman" pitchFamily="18" charset="0"/>
              </a:rPr>
              <a:t>-1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)+ (n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cs typeface="Times New Roman" pitchFamily="18" charset="0"/>
              </a:rPr>
              <a:t>-1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)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stopni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swobody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należy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odrzucić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korzyść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  <a:endParaRPr lang="pl-PL" sz="1800" dirty="0">
              <a:solidFill>
                <a:srgbClr val="000000"/>
              </a:solidFill>
              <a:latin typeface="Arial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8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lnSpc>
                <a:spcPct val="130000"/>
              </a:lnSpc>
            </a:pP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Jeżeli natomiast: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             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- przeto nie ma podstaw do odrzucenia </a:t>
            </a:r>
            <a:r>
              <a:rPr lang="pl-PL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pl-PL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endParaRPr lang="en-US" sz="1800" dirty="0"/>
          </a:p>
        </p:txBody>
      </p:sp>
      <p:graphicFrame>
        <p:nvGraphicFramePr>
          <p:cNvPr id="10" name="Obiekt 9"/>
          <p:cNvGraphicFramePr>
            <a:graphicFrameLocks noChangeAspect="1"/>
          </p:cNvGraphicFramePr>
          <p:nvPr/>
        </p:nvGraphicFramePr>
        <p:xfrm>
          <a:off x="5220072" y="4293096"/>
          <a:ext cx="846043" cy="470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4" name="Równanie" r:id="rId3" imgW="457200" imgH="253800" progId="Equation.3">
                  <p:embed/>
                </p:oleObj>
              </mc:Choice>
              <mc:Fallback>
                <p:oleObj name="Równanie" r:id="rId3" imgW="45720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4293096"/>
                        <a:ext cx="846043" cy="4700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2267744" y="5373216"/>
          <a:ext cx="84613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5" name="Równanie" r:id="rId5" imgW="457200" imgH="253800" progId="Equation.3">
                  <p:embed/>
                </p:oleObj>
              </mc:Choice>
              <mc:Fallback>
                <p:oleObj name="Równanie" r:id="rId5" imgW="457200" imgH="253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5373216"/>
                        <a:ext cx="846138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Prostokąt 1"/>
              <p:cNvSpPr/>
              <p:nvPr/>
            </p:nvSpPr>
            <p:spPr>
              <a:xfrm>
                <a:off x="683568" y="764704"/>
                <a:ext cx="7560840" cy="23111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eaLnBrk="0" hangingPunct="0"/>
                <a:r>
                  <a:rPr lang="pl-PL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Sprawdzian hipotezy zerowej w takiej sytuacji ma postać dla małej </a:t>
                </a:r>
                <a:r>
                  <a:rPr lang="pl-PL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próby</a:t>
                </a:r>
                <a:r>
                  <a:rPr lang="pl-PL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</a:p>
              <a:p>
                <a:pPr eaLnBrk="0" hangingPunct="0"/>
                <a:endParaRPr lang="pl-PL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dirty="0" smtClean="0">
                    <a:solidFill>
                      <a:schemeClr val="tx2"/>
                    </a:solidFill>
                  </a:rPr>
                  <a:t> </a:t>
                </a:r>
                <a:endParaRPr lang="pl-PL" dirty="0" smtClean="0">
                  <a:solidFill>
                    <a:schemeClr val="tx2"/>
                  </a:solidFill>
                </a:endParaRPr>
              </a:p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𝑡</m:t>
                      </m:r>
                      <m:r>
                        <a:rPr lang="pl-PL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l-PL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pl-PL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pl-PL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  <m:sub/>
                                    <m:sup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  <m:sub/>
                                    <m:sup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−2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Prostoką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764704"/>
                <a:ext cx="7560840" cy="2311146"/>
              </a:xfrm>
              <a:prstGeom prst="rect">
                <a:avLst/>
              </a:prstGeom>
              <a:blipFill rotWithShape="1">
                <a:blip r:embed="rId7"/>
                <a:stretch>
                  <a:fillRect l="-645" t="-1316" r="-72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26149" y="1124744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pPr algn="just"/>
            <a:r>
              <a:rPr lang="pl-PL" b="1" dirty="0" smtClean="0"/>
              <a:t>Zadanie przykładowe</a:t>
            </a:r>
          </a:p>
          <a:p>
            <a:pPr algn="just"/>
            <a:endParaRPr lang="pl-PL" dirty="0" smtClean="0"/>
          </a:p>
          <a:p>
            <a:pPr algn="just"/>
            <a:r>
              <a:rPr lang="pl-PL" dirty="0" smtClean="0"/>
              <a:t>Wysunięto </a:t>
            </a:r>
            <a:r>
              <a:rPr lang="pl-PL" dirty="0"/>
              <a:t>hipotezę, że muzyka przy warsztatach zwiększa wydajność pracy robotników. Wylosowano grupę 8 robotników i zmierzono ich wydajność pracy przed i po umieszczeniu przy ich stanowiskach głośników, z których nadawano cicho muzykę. Wydajności (liczba sztuk na godzinę) przed i po zastosowaniu głośników były następujące: </a:t>
            </a:r>
            <a:endParaRPr lang="pl-PL" dirty="0" smtClean="0"/>
          </a:p>
          <a:p>
            <a:pPr algn="just"/>
            <a:endParaRPr lang="pl-PL" dirty="0" smtClean="0"/>
          </a:p>
          <a:p>
            <a:r>
              <a:rPr lang="pl-PL" b="1" dirty="0" smtClean="0"/>
              <a:t>Przed </a:t>
            </a:r>
            <a:r>
              <a:rPr lang="pl-PL" dirty="0"/>
              <a:t>	Średnia = 30 	</a:t>
            </a:r>
            <a:r>
              <a:rPr lang="pl-PL" dirty="0" err="1"/>
              <a:t>Odch</a:t>
            </a:r>
            <a:r>
              <a:rPr lang="pl-PL" dirty="0"/>
              <a:t>. standardowe = 5 	</a:t>
            </a:r>
          </a:p>
          <a:p>
            <a:r>
              <a:rPr lang="pl-PL" b="1" dirty="0"/>
              <a:t>Po </a:t>
            </a:r>
            <a:r>
              <a:rPr lang="pl-PL" dirty="0"/>
              <a:t>	Średnia =32 	</a:t>
            </a:r>
            <a:r>
              <a:rPr lang="pl-PL" dirty="0" err="1"/>
              <a:t>Odch</a:t>
            </a:r>
            <a:r>
              <a:rPr lang="pl-PL" dirty="0"/>
              <a:t>. standardowe =7 	</a:t>
            </a:r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pPr algn="just"/>
            <a:r>
              <a:rPr lang="pl-PL" dirty="0" smtClean="0"/>
              <a:t>Zakładając</a:t>
            </a:r>
            <a:r>
              <a:rPr lang="pl-PL" dirty="0"/>
              <a:t>, że wydajność pracy ma rozkład normalny zweryfikować na poziomie istotności </a:t>
            </a:r>
            <a:r>
              <a:rPr lang="pl-PL" dirty="0" smtClean="0"/>
              <a:t>alfa </a:t>
            </a:r>
            <a:r>
              <a:rPr lang="pl-PL" dirty="0"/>
              <a:t>= </a:t>
            </a:r>
            <a:r>
              <a:rPr lang="pl-PL" dirty="0" smtClean="0"/>
              <a:t>0,05 </a:t>
            </a:r>
            <a:r>
              <a:rPr lang="pl-PL" dirty="0"/>
              <a:t>hipotezę, że wydajność pracy przy muzyce wzrasta.</a:t>
            </a:r>
          </a:p>
        </p:txBody>
      </p:sp>
    </p:spTree>
    <p:extLst>
      <p:ext uri="{BB962C8B-B14F-4D97-AF65-F5344CB8AC3E}">
        <p14:creationId xmlns:p14="http://schemas.microsoft.com/office/powerpoint/2010/main" val="1404495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Prostokąt 1"/>
              <p:cNvSpPr/>
              <p:nvPr/>
            </p:nvSpPr>
            <p:spPr>
              <a:xfrm>
                <a:off x="827584" y="1772816"/>
                <a:ext cx="7200800" cy="2025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pl-PL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Sprawdzian hipotezy zerowej w takiej sytuacji ma postać dla małej </a:t>
                </a:r>
                <a:r>
                  <a:rPr lang="pl-PL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próby</a:t>
                </a:r>
                <a:r>
                  <a:rPr lang="pl-PL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</a:p>
              <a:p>
                <a:pPr eaLnBrk="0" hangingPunct="0"/>
                <a:endParaRPr lang="pl-PL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dirty="0" smtClean="0">
                    <a:solidFill>
                      <a:schemeClr val="tx2"/>
                    </a:solidFill>
                  </a:rPr>
                  <a:t> </a:t>
                </a:r>
                <a:endParaRPr lang="pl-PL" dirty="0" smtClean="0">
                  <a:solidFill>
                    <a:schemeClr val="tx2"/>
                  </a:solidFill>
                </a:endParaRPr>
              </a:p>
              <a:p>
                <a:pPr eaLnBrk="0" hangingPunct="0"/>
                <a14:m>
                  <m:oMath xmlns:m="http://schemas.openxmlformats.org/officeDocument/2006/math">
                    <m:r>
                      <a:rPr lang="pl-PL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𝑡</m:t>
                    </m:r>
                    <m:r>
                      <a:rPr lang="pl-PL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l-PL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30−32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pl-PL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pl-PL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8∗25+8∗49</m:t>
                                </m:r>
                              </m:num>
                              <m:den>
                                <m:r>
                                  <a:rPr lang="pl-PL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8+8−2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pl-PL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l-PL" sz="2400" b="0" i="1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2400" b="0" i="1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l-PL" sz="2400" b="0" i="1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pl-PL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pl-PL" sz="2400" b="0" i="1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2400" b="0" i="1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l-PL" sz="2400" b="0" i="1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8</m:t>
                                    </m:r>
                                  </m:den>
                                </m:f>
                              </m:e>
                            </m:d>
                          </m:e>
                        </m:rad>
                      </m:den>
                    </m:f>
                  </m:oMath>
                </a14:m>
                <a:r>
                  <a:rPr lang="pl-PL" sz="2400" dirty="0" smtClean="0">
                    <a:solidFill>
                      <a:schemeClr val="tx2"/>
                    </a:solidFill>
                  </a:rPr>
                  <a:t>=-0,62</a:t>
                </a:r>
                <a:endParaRPr lang="pl-PL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Prostoką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772816"/>
                <a:ext cx="7200800" cy="2025683"/>
              </a:xfrm>
              <a:prstGeom prst="rect">
                <a:avLst/>
              </a:prstGeom>
              <a:blipFill rotWithShape="1">
                <a:blip r:embed="rId2"/>
                <a:stretch>
                  <a:fillRect l="-762" t="-150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rostokąt 3"/>
          <p:cNvSpPr/>
          <p:nvPr/>
        </p:nvSpPr>
        <p:spPr>
          <a:xfrm>
            <a:off x="1187624" y="764704"/>
            <a:ext cx="5310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: m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 = m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2</a:t>
            </a:r>
            <a:endParaRPr lang="en-US" baseline="-25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eaLnBrk="0" hangingPunct="0"/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: m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pl-PL" i="1" dirty="0" smtClean="0">
                <a:solidFill>
                  <a:srgbClr val="000000"/>
                </a:solidFill>
                <a:cs typeface="Times New Roman" pitchFamily="18" charset="0"/>
              </a:rPr>
              <a:t>&lt;</a:t>
            </a:r>
            <a:r>
              <a:rPr lang="en-US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m</a:t>
            </a:r>
            <a:r>
              <a:rPr lang="en-US" i="1" baseline="-25000" dirty="0">
                <a:solidFill>
                  <a:srgbClr val="000000"/>
                </a:solidFill>
                <a:cs typeface="Times New Roman" pitchFamily="18" charset="0"/>
              </a:rPr>
              <a:t>2</a:t>
            </a:r>
            <a:endParaRPr lang="en-US" baseline="-25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rostokąt 4"/>
              <p:cNvSpPr/>
              <p:nvPr/>
            </p:nvSpPr>
            <p:spPr>
              <a:xfrm>
                <a:off x="827584" y="4077072"/>
                <a:ext cx="69847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pl-PL" dirty="0" smtClean="0"/>
                  <a:t>t=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/>
                      </a:rPr>
                      <m:t>−0,62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𝑤𝑎𝑟𝑡𝑜</m:t>
                    </m:r>
                    <m:r>
                      <a:rPr lang="pl-PL" i="1">
                        <a:latin typeface="Cambria Math"/>
                      </a:rPr>
                      <m:t>ść </m:t>
                    </m:r>
                    <m:r>
                      <a:rPr lang="pl-PL" b="0" i="1" smtClean="0">
                        <a:latin typeface="Cambria Math"/>
                      </a:rPr>
                      <m:t>𝑡</m:t>
                    </m:r>
                    <m:r>
                      <a:rPr lang="pl-PL" b="0" i="1" smtClean="0">
                        <a:latin typeface="Cambria Math"/>
                      </a:rPr>
                      <m:t> </m:t>
                    </m:r>
                    <m:r>
                      <a:rPr lang="pl-PL" b="0" i="1" smtClean="0">
                        <a:latin typeface="Cambria Math"/>
                      </a:rPr>
                      <m:t>𝑛𝑖𝑒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𝑚𝑖𝑒</m:t>
                    </m:r>
                    <m:r>
                      <a:rPr lang="pl-PL" i="1">
                        <a:latin typeface="Cambria Math"/>
                      </a:rPr>
                      <m:t>ś</m:t>
                    </m:r>
                    <m:r>
                      <a:rPr lang="pl-PL" i="1">
                        <a:latin typeface="Cambria Math"/>
                      </a:rPr>
                      <m:t>𝑐𝑖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𝑠𝑖</m:t>
                    </m:r>
                    <m:r>
                      <a:rPr lang="pl-PL" i="1">
                        <a:latin typeface="Cambria Math"/>
                      </a:rPr>
                      <m:t>ę </m:t>
                    </m:r>
                    <m:r>
                      <a:rPr lang="pl-PL" i="1">
                        <a:latin typeface="Cambria Math"/>
                      </a:rPr>
                      <m:t>𝑤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𝑜𝑏𝑠𝑧𝑎𝑟𝑧𝑒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  <m:r>
                      <a:rPr lang="pl-PL" i="1">
                        <a:latin typeface="Cambria Math"/>
                      </a:rPr>
                      <m:t>𝑘𝑟𝑦𝑡𝑦𝑐𝑧𝑛𝑦𝑚</m:t>
                    </m:r>
                    <m:r>
                      <a:rPr lang="pl-PL" i="1">
                        <a:latin typeface="Cambria Math"/>
                      </a:rPr>
                      <m:t> </m:t>
                    </m:r>
                  </m:oMath>
                </a14:m>
                <a:endParaRPr lang="pl-PL" i="1" dirty="0">
                  <a:latin typeface="Cambria Math"/>
                </a:endParaRPr>
              </a:p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endChr m:val="]"/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l-PL" i="1">
                              <a:latin typeface="Cambria Math"/>
                              <a:ea typeface="Cambria Math"/>
                            </a:rPr>
                            <m:t>∞</m:t>
                          </m:r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;−1,761</m:t>
                          </m:r>
                        </m:e>
                      </m:d>
                      <m:r>
                        <a:rPr lang="pl-PL" i="1">
                          <a:latin typeface="Cambria Math"/>
                        </a:rPr>
                        <m:t>, </m:t>
                      </m:r>
                      <m:r>
                        <a:rPr lang="pl-PL" i="1">
                          <a:latin typeface="Cambria Math"/>
                        </a:rPr>
                        <m:t>𝑐𝑧𝑦𝑙𝑖</m:t>
                      </m:r>
                      <m:r>
                        <a:rPr lang="pl-PL" i="1">
                          <a:latin typeface="Cambria Math"/>
                        </a:rPr>
                        <m:t> </m:t>
                      </m:r>
                      <m:r>
                        <a:rPr lang="pl-PL" b="0" i="1" smtClean="0">
                          <a:latin typeface="Cambria Math"/>
                        </a:rPr>
                        <m:t>𝑛𝑖𝑒</m:t>
                      </m:r>
                      <m:r>
                        <a:rPr lang="pl-PL" b="0" i="1" smtClean="0">
                          <a:latin typeface="Cambria Math"/>
                        </a:rPr>
                        <m:t> </m:t>
                      </m:r>
                      <m:r>
                        <a:rPr lang="pl-PL" b="0" i="1" smtClean="0">
                          <a:latin typeface="Cambria Math"/>
                        </a:rPr>
                        <m:t>𝑚𝑎</m:t>
                      </m:r>
                      <m:r>
                        <a:rPr lang="pl-PL" b="0" i="1" smtClean="0">
                          <a:latin typeface="Cambria Math"/>
                        </a:rPr>
                        <m:t> </m:t>
                      </m:r>
                      <m:r>
                        <a:rPr lang="pl-PL" b="0" i="1" smtClean="0">
                          <a:latin typeface="Cambria Math"/>
                        </a:rPr>
                        <m:t>𝑝𝑜𝑑𝑠𝑡𝑎𝑤</m:t>
                      </m:r>
                      <m:r>
                        <a:rPr lang="pl-PL" b="0" i="1" smtClean="0">
                          <a:latin typeface="Cambria Math"/>
                        </a:rPr>
                        <m:t> </m:t>
                      </m:r>
                      <m:r>
                        <a:rPr lang="pl-PL" b="0" i="1" smtClean="0">
                          <a:latin typeface="Cambria Math"/>
                        </a:rPr>
                        <m:t>𝑑𝑜</m:t>
                      </m:r>
                      <m:r>
                        <a:rPr lang="pl-PL" b="0" i="1" smtClean="0">
                          <a:latin typeface="Cambria Math"/>
                        </a:rPr>
                        <m:t> </m:t>
                      </m:r>
                      <m:r>
                        <a:rPr lang="pl-PL" i="1">
                          <a:latin typeface="Cambria Math"/>
                        </a:rPr>
                        <m:t>𝑜𝑑𝑟𝑧𝑢</m:t>
                      </m:r>
                      <m:r>
                        <a:rPr lang="pl-PL" b="0" i="1" smtClean="0">
                          <a:latin typeface="Cambria Math"/>
                        </a:rPr>
                        <m:t>𝑐𝑒𝑛𝑖𝑎</m:t>
                      </m:r>
                      <m:r>
                        <a:rPr lang="pl-PL" i="1">
                          <a:latin typeface="Cambria Math"/>
                        </a:rPr>
                        <m:t> </m:t>
                      </m:r>
                      <m:r>
                        <a:rPr lang="pl-PL" i="1">
                          <a:latin typeface="Cambria Math"/>
                        </a:rPr>
                        <m:t>h𝑖𝑝𝑜𝑡𝑒𝑧𝑦</m:t>
                      </m:r>
                      <m:r>
                        <a:rPr lang="pl-PL" i="1">
                          <a:latin typeface="Cambria Math"/>
                        </a:rPr>
                        <m:t> </m:t>
                      </m:r>
                      <m:r>
                        <a:rPr lang="pl-PL" i="1">
                          <a:latin typeface="Cambria Math"/>
                        </a:rPr>
                        <m:t>𝑧𝑒𝑟𝑜𝑤𝑒𝑗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5" name="Prostoką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077072"/>
                <a:ext cx="6984776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785" t="-5660" r="-2618" b="-754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6862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0086" y="428604"/>
            <a:ext cx="8183880" cy="35719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Testowanie hipotezy o wariancji</a:t>
            </a:r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02920" y="1000108"/>
            <a:ext cx="8183880" cy="428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Niech cecha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ma w zbiorowości generalnej rozkład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N(m,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Należy zweryfikować hipotezę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przeciwko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Taką hipotezę alternatywną przyjmuje się najczęściej, gdyż zwykle sytuacja, gdy wariancja cechy w zbiorowości jest duża, jest niekorzystna.</a:t>
            </a: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Jeśli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jest znane, to sprawdzian hipotezy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 postać:        	</a:t>
            </a: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Przy założeniu prawdziwości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statystyka ta ma rozkład 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stopniach swobody.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3315694"/>
              </p:ext>
            </p:extLst>
          </p:nvPr>
        </p:nvGraphicFramePr>
        <p:xfrm>
          <a:off x="3347864" y="4365104"/>
          <a:ext cx="1439540" cy="95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47" name="Równanie" r:id="rId3" imgW="634725" imgH="418918" progId="Equation.3">
                  <p:embed/>
                </p:oleObj>
              </mc:Choice>
              <mc:Fallback>
                <p:oleObj name="Równanie" r:id="rId3" imgW="634725" imgH="418918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365104"/>
                        <a:ext cx="1439540" cy="9526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02920" y="1000108"/>
            <a:ext cx="8183880" cy="44291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Jeśli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jest nieznane, sprawdzianem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hipotezy jest:</a:t>
            </a:r>
          </a:p>
          <a:p>
            <a:pPr marL="0" indent="0">
              <a:buNone/>
            </a:pP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Statystyka ta ma rozkład </a:t>
            </a:r>
            <a:r>
              <a:rPr lang="el-G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4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n-1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stopniach swobody.</a:t>
            </a: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 uwagi na postać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relacja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P(</a:t>
            </a:r>
            <a:r>
              <a:rPr lang="el-G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4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l-G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4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l-GR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)=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wyznacza prawostronny zbiór krytyczny, gdzie </a:t>
            </a:r>
            <a:r>
              <a:rPr lang="el-G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4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l-GR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jest wartością krytyczną odczytaną z tablic rozkładu </a:t>
            </a:r>
            <a:r>
              <a:rPr lang="el-G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4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dla odpowiedniej liczby stopni swobody i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P=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Jeśli dla danej próby losowej relacja wyznaczająca zbiór krytyczny jest spełniona, to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należy odrzucić na korzyść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3635896" y="1556792"/>
          <a:ext cx="1208088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82" name="Równanie" r:id="rId3" imgW="710891" imgH="418918" progId="Equation.3">
                  <p:embed/>
                </p:oleObj>
              </mc:Choice>
              <mc:Fallback>
                <p:oleObj name="Równanie" r:id="rId3" imgW="710891" imgH="418918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556792"/>
                        <a:ext cx="1208088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Prostokąt 3"/>
              <p:cNvSpPr/>
              <p:nvPr/>
            </p:nvSpPr>
            <p:spPr>
              <a:xfrm>
                <a:off x="683567" y="3140968"/>
                <a:ext cx="7332989" cy="16534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l-PL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el-GR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σ</a:t>
                </a:r>
                <a:r>
                  <a:rPr lang="pl-PL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=7,9 </a:t>
                </a:r>
                <a:r>
                  <a:rPr lang="pl-PL" dirty="0">
                    <a:latin typeface="Arial" panose="020B0604020202020204" pitchFamily="34" charset="0"/>
                    <a:cs typeface="Arial" panose="020B0604020202020204" pitchFamily="34" charset="0"/>
                  </a:rPr>
                  <a:t>przeciwko </a:t>
                </a:r>
                <a:r>
                  <a:rPr lang="pl-PL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el-GR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σ</a:t>
                </a:r>
                <a:r>
                  <a:rPr lang="pl-PL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&gt;</a:t>
                </a:r>
                <a:r>
                  <a:rPr lang="pl-PL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7,9</a:t>
                </a:r>
              </a:p>
              <a:p>
                <a:endParaRPr lang="pl-PL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pl-PL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pl-PL" i="1" smtClean="0">
                            <a:latin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cs typeface="Arial" panose="020B0604020202020204" pitchFamily="34" charset="0"/>
                          </a:rPr>
                          <m:t>χ</m:t>
                        </m:r>
                      </m:e>
                      <m:sup>
                        <m:r>
                          <a:rPr lang="pl-PL" b="0" i="1" smtClean="0">
                            <a:latin typeface="Cambria Math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/>
                            <a:cs typeface="Arial" panose="020B0604020202020204" pitchFamily="34" charset="0"/>
                          </a:rPr>
                          <m:t>20∗</m:t>
                        </m:r>
                        <m:sSup>
                          <m:sSupPr>
                            <m:ctrlPr>
                              <a:rPr lang="pl-PL" b="0" i="1" smtClean="0">
                                <a:latin typeface="Cambria Math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8,4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l-PL" b="0" i="1" smtClean="0">
                                <a:latin typeface="Cambria Math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7,9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pl-PL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=22,61 wartość nie mieści się w obszarze krytycznym, </a:t>
                </a:r>
              </a:p>
              <a:p>
                <a:r>
                  <a:rPr lang="pl-PL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więc nie ma podstaw do odrzucenia Ho.</a:t>
                </a:r>
                <a:endParaRPr lang="pl-PL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Prostoką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7" y="3140968"/>
                <a:ext cx="7332989" cy="1653401"/>
              </a:xfrm>
              <a:prstGeom prst="rect">
                <a:avLst/>
              </a:prstGeom>
              <a:blipFill rotWithShape="1">
                <a:blip r:embed="rId2"/>
                <a:stretch>
                  <a:fillRect l="-665" t="-1845" b="-516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rostokąt 4"/>
          <p:cNvSpPr/>
          <p:nvPr/>
        </p:nvSpPr>
        <p:spPr>
          <a:xfrm>
            <a:off x="683568" y="712352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b="1" dirty="0" smtClean="0"/>
              <a:t>Zadanie przykładowe </a:t>
            </a:r>
          </a:p>
          <a:p>
            <a:pPr algn="just"/>
            <a:endParaRPr lang="pl-PL" dirty="0" smtClean="0"/>
          </a:p>
          <a:p>
            <a:pPr algn="just"/>
            <a:r>
              <a:rPr lang="pl-PL" dirty="0" smtClean="0"/>
              <a:t>Średnie </a:t>
            </a:r>
            <a:r>
              <a:rPr lang="pl-PL" dirty="0"/>
              <a:t>odchylenie od normy pracochłonności przy produkcji wyrobu pojedynczego robotnika powinno wynosić 7,9 min/wyrób. Wylosowano 20 robotników, których odchylenie standardowe pracochłonności wynosiło 8,4 min/wyrób. Przyjmując poziom istotności 0,01 zweryfikować hipotezę o równości faktycznego i zakładanego odchylenia standardowego. </a:t>
            </a:r>
          </a:p>
        </p:txBody>
      </p:sp>
    </p:spTree>
    <p:extLst>
      <p:ext uri="{BB962C8B-B14F-4D97-AF65-F5344CB8AC3E}">
        <p14:creationId xmlns:p14="http://schemas.microsoft.com/office/powerpoint/2010/main" val="16172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02920" y="1071546"/>
            <a:ext cx="8183880" cy="44291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Jeśli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n&gt;30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sprawdzian hipotezy przyjmuje jedną z poniższych postaci:</a:t>
            </a: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Jeśli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jest znane w zbiorowości generalnej, to </a:t>
            </a: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Jeśli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jest nieznane, wówczas</a:t>
            </a: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Statystyka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ma rozkład zbliżony do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N(0,1)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zatem dalsze postępowanie jest identyczne jak w opisanych wcześniej testach istotności wykorzystujących statystyki o rozkładzie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N(0,1)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3116263" y="2111375"/>
          <a:ext cx="2266950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4" name="Równanie" r:id="rId3" imgW="1333500" imgH="457200" progId="Equation.3">
                  <p:embed/>
                </p:oleObj>
              </mc:Choice>
              <mc:Fallback>
                <p:oleObj name="Równanie" r:id="rId3" imgW="13335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2111375"/>
                        <a:ext cx="2266950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134258"/>
              </p:ext>
            </p:extLst>
          </p:nvPr>
        </p:nvGraphicFramePr>
        <p:xfrm>
          <a:off x="4716016" y="3212976"/>
          <a:ext cx="2309812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5" name="Równanie" r:id="rId5" imgW="1358900" imgH="457200" progId="Equation.3">
                  <p:embed/>
                </p:oleObj>
              </mc:Choice>
              <mc:Fallback>
                <p:oleObj name="Równanie" r:id="rId5" imgW="135890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3212976"/>
                        <a:ext cx="2309812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0086" y="428604"/>
            <a:ext cx="8183880" cy="35719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Testowanie hipotezy o dwóch wariancjach</a:t>
            </a:r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02920" y="928670"/>
            <a:ext cx="8183880" cy="48577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Badamy dwie zbiorowości o rozkładzie normalnym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N(m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N(m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Należy zweryfikować hipotezę:</a:t>
            </a:r>
          </a:p>
          <a:p>
            <a:pPr marL="0" indent="0" algn="ctr">
              <a:buNone/>
            </a:pP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przy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.   </a:t>
            </a: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Z obydwu populacji losuje się próby proste o liczebności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Niech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oznaczają wariancję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Ze względu na postać hipotezy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tak numerujemy zbiorowości, aby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Sprawdzianem hipotezy jest statystyka:</a:t>
            </a: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Statystyka ta ma rozkład </a:t>
            </a:r>
            <a:r>
              <a:rPr lang="pl-PL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pl-P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-Snedecora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=(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-1) 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=(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-1) stopniach swobody. Relacja wyznaczająca prawostronny zbiór krytyczny jest postaci:</a:t>
            </a:r>
          </a:p>
          <a:p>
            <a:pPr marL="0" indent="0" algn="ctr">
              <a:buNone/>
            </a:pP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P(</a:t>
            </a:r>
            <a:r>
              <a:rPr lang="pl-PL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F&gt;F</a:t>
            </a:r>
            <a:r>
              <a:rPr lang="el-GR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)=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Gdzie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l-GR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odczytujemy z tablic rozkładu </a:t>
            </a:r>
            <a:r>
              <a:rPr lang="pl-PL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pl-P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-Snedecora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dla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stopni swobody.   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010898"/>
              </p:ext>
            </p:extLst>
          </p:nvPr>
        </p:nvGraphicFramePr>
        <p:xfrm>
          <a:off x="5436096" y="2852936"/>
          <a:ext cx="10160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0" name="Równanie" r:id="rId3" imgW="596900" imgH="482600" progId="Equation.3">
                  <p:embed/>
                </p:oleObj>
              </mc:Choice>
              <mc:Fallback>
                <p:oleObj name="Równanie" r:id="rId3" imgW="596900" imgH="482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2852936"/>
                        <a:ext cx="1016000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128792" cy="3474720"/>
          </a:xfrm>
        </p:spPr>
        <p:txBody>
          <a:bodyPr>
            <a:normAutofit fontScale="62500" lnSpcReduction="20000"/>
          </a:bodyPr>
          <a:lstStyle/>
          <a:p>
            <a:pPr marL="45720" indent="0" algn="just">
              <a:buNone/>
            </a:pPr>
            <a:r>
              <a:rPr lang="pl-PL" sz="2400" b="1" dirty="0" smtClean="0"/>
              <a:t>Zadanie przykładowe</a:t>
            </a:r>
          </a:p>
          <a:p>
            <a:pPr marL="45720" indent="0" algn="just">
              <a:buNone/>
            </a:pPr>
            <a:r>
              <a:rPr lang="pl-PL" sz="2400" dirty="0" smtClean="0"/>
              <a:t> </a:t>
            </a:r>
          </a:p>
          <a:p>
            <a:pPr marL="45720" indent="0" algn="just">
              <a:buNone/>
            </a:pPr>
            <a:r>
              <a:rPr lang="pl-PL" sz="2400" dirty="0" smtClean="0"/>
              <a:t>Dla </a:t>
            </a:r>
            <a:r>
              <a:rPr lang="pl-PL" sz="2400" dirty="0"/>
              <a:t>porównania regularności uzyskiwanych wyników sportowych dwóch zawodników (skok w dal) w pewnym </a:t>
            </a:r>
            <a:r>
              <a:rPr lang="pl-PL" sz="2400" dirty="0" smtClean="0"/>
              <a:t>okresie </a:t>
            </a:r>
            <a:r>
              <a:rPr lang="pl-PL" sz="2400" dirty="0"/>
              <a:t>czasu wylosowano 7 wyników skoków dwóch zawodników, otrzymując rezultaty: </a:t>
            </a:r>
          </a:p>
          <a:p>
            <a:pPr marL="45720" indent="0" algn="just">
              <a:buNone/>
            </a:pPr>
            <a:endParaRPr lang="pl-PL" sz="2400" dirty="0" smtClean="0"/>
          </a:p>
          <a:p>
            <a:pPr marL="45720" indent="0" algn="just">
              <a:buNone/>
            </a:pPr>
            <a:r>
              <a:rPr lang="pl-PL" sz="2400" dirty="0" smtClean="0"/>
              <a:t>Zawodnik </a:t>
            </a:r>
            <a:r>
              <a:rPr lang="pl-PL" sz="2400" dirty="0"/>
              <a:t>A 			Zawodnik B </a:t>
            </a:r>
          </a:p>
          <a:p>
            <a:pPr marL="45720" indent="0" algn="just">
              <a:buNone/>
            </a:pPr>
            <a:r>
              <a:rPr lang="pl-PL" sz="2400" dirty="0"/>
              <a:t>Średnia =8,01 m 		</a:t>
            </a:r>
            <a:r>
              <a:rPr lang="pl-PL" sz="2400" dirty="0" smtClean="0"/>
              <a:t>	Średnia </a:t>
            </a:r>
            <a:r>
              <a:rPr lang="pl-PL" sz="2400" dirty="0"/>
              <a:t>=7,99 m </a:t>
            </a:r>
          </a:p>
          <a:p>
            <a:pPr marL="45720" indent="0" algn="just">
              <a:buNone/>
            </a:pPr>
            <a:r>
              <a:rPr lang="pl-PL" sz="2400" dirty="0" err="1"/>
              <a:t>Odch</a:t>
            </a:r>
            <a:r>
              <a:rPr lang="pl-PL" sz="2400" dirty="0"/>
              <a:t>. standardowe =0,05 m 	</a:t>
            </a:r>
            <a:r>
              <a:rPr lang="pl-PL" sz="2400" dirty="0" smtClean="0"/>
              <a:t>	</a:t>
            </a:r>
            <a:r>
              <a:rPr lang="pl-PL" sz="2400" dirty="0" err="1" smtClean="0"/>
              <a:t>Odch</a:t>
            </a:r>
            <a:r>
              <a:rPr lang="pl-PL" sz="2400" dirty="0"/>
              <a:t>. standardowe =0,1 m </a:t>
            </a:r>
          </a:p>
          <a:p>
            <a:pPr marL="45720" indent="0" algn="just">
              <a:buNone/>
            </a:pPr>
            <a:endParaRPr lang="pl-PL" sz="2400" dirty="0" smtClean="0"/>
          </a:p>
          <a:p>
            <a:pPr marL="45720" indent="0" algn="just">
              <a:buNone/>
            </a:pPr>
            <a:r>
              <a:rPr lang="pl-PL" sz="2400" dirty="0" smtClean="0"/>
              <a:t>Na </a:t>
            </a:r>
            <a:r>
              <a:rPr lang="pl-PL" sz="2400" dirty="0"/>
              <a:t>poziomie istotności alfa = 0,05 zweryfikować hipotezę o jednakowej regularności uzyskiwanych wyników (tzn. hipotezę, że wariancje rezultatów obu zawodników są równe) wobec hipotezy alternatywnej, że regularność pierwszego zawodnika jest wyższa.</a:t>
            </a:r>
          </a:p>
          <a:p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2123728" y="4221088"/>
            <a:ext cx="3207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i="1" dirty="0">
                <a:latin typeface="Arial" panose="020B0604020202020204" pitchFamily="34" charset="0"/>
                <a:cs typeface="Arial" panose="020B0604020202020204" pitchFamily="34" charset="0"/>
              </a:rPr>
              <a:t> σ</a:t>
            </a:r>
            <a:r>
              <a:rPr lang="pl-PL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l-GR" i="1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przy </a:t>
            </a: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i="1" dirty="0">
                <a:latin typeface="Arial" panose="020B0604020202020204" pitchFamily="34" charset="0"/>
                <a:cs typeface="Arial" panose="020B0604020202020204" pitchFamily="34" charset="0"/>
              </a:rPr>
              <a:t> σ</a:t>
            </a:r>
            <a:r>
              <a:rPr lang="pl-PL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l-GR" i="1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ymbol zastępczy zawartości 2"/>
              <p:cNvSpPr txBox="1">
                <a:spLocks/>
              </p:cNvSpPr>
              <p:nvPr/>
            </p:nvSpPr>
            <p:spPr>
              <a:xfrm>
                <a:off x="971600" y="4590420"/>
                <a:ext cx="7048872" cy="139578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22860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2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389888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664208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96596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28600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587752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pl-PL" dirty="0" smtClean="0"/>
              </a:p>
              <a:p>
                <a:pPr marL="45720" indent="0">
                  <a:buFont typeface="Georgia" pitchFamily="18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 smtClean="0">
                          <a:latin typeface="Cambria Math"/>
                        </a:rPr>
                        <m:t>𝐹</m:t>
                      </m:r>
                      <m:r>
                        <a:rPr lang="pl-PL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l-PL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l-PL" i="1" smtClean="0">
                                  <a:latin typeface="Cambria Math"/>
                                </a:rPr>
                                <m:t>0,1</m:t>
                              </m:r>
                            </m:e>
                            <m:sup>
                              <m:r>
                                <a:rPr lang="pl-PL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l-PL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l-PL" i="1" smtClean="0">
                                  <a:latin typeface="Cambria Math"/>
                                </a:rPr>
                                <m:t>0,05</m:t>
                              </m:r>
                            </m:e>
                            <m:sup>
                              <m:r>
                                <a:rPr lang="pl-PL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l-PL" i="1" smtClean="0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pl-PL" dirty="0" smtClean="0"/>
              </a:p>
              <a:p>
                <a:pPr marL="45720" indent="0" algn="just">
                  <a:buFont typeface="Georgia" pitchFamily="18" charset="0"/>
                  <a:buNone/>
                </a:pPr>
                <a:r>
                  <a:rPr lang="pl-PL" sz="1900" dirty="0" smtClean="0"/>
                  <a:t>F nie mieści się w obszarze krytycznym, więc nie ma podstaw do odrzucenia hipotezy zerowej. </a:t>
                </a:r>
                <a:endParaRPr lang="pl-PL" sz="1900" dirty="0"/>
              </a:p>
            </p:txBody>
          </p:sp>
        </mc:Choice>
        <mc:Fallback xmlns="">
          <p:sp>
            <p:nvSpPr>
              <p:cNvPr id="6" name="Symbol zastępczy zawartości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590420"/>
                <a:ext cx="7048872" cy="1395780"/>
              </a:xfrm>
              <a:prstGeom prst="rect">
                <a:avLst/>
              </a:prstGeom>
              <a:blipFill rotWithShape="1">
                <a:blip r:embed="rId2"/>
                <a:stretch>
                  <a:fillRect r="-346" b="-43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90136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0086" y="428604"/>
            <a:ext cx="8183880" cy="357190"/>
          </a:xfrm>
        </p:spPr>
        <p:txBody>
          <a:bodyPr>
            <a:noAutofit/>
          </a:bodyPr>
          <a:lstStyle/>
          <a:p>
            <a:r>
              <a:rPr lang="pl-PL" sz="2400" b="1" dirty="0" smtClean="0"/>
              <a:t>Testowanie hipotezy o wskaźniku struktury</a:t>
            </a:r>
            <a:endParaRPr lang="pl-PL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502920" y="1052736"/>
                <a:ext cx="8183880" cy="4948032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pl-PL" sz="2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Niech populacja generalna ma rozkład dwupunktowy z parametrem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oznaczającym prawdopodobieństwo, że badana cecha przyjmie wyróżnioną wartość. Chcemy zweryfikować na podstawie </a:t>
                </a:r>
                <a:r>
                  <a:rPr lang="pl-PL" sz="2000" i="1" dirty="0" err="1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dirty="0" err="1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-elementowej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próby (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n&gt;100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) hipotezę zerową</a:t>
                </a:r>
              </a:p>
              <a:p>
                <a:pPr marL="0" indent="0" algn="ctr">
                  <a:buNone/>
                </a:pP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p=p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pl-PL" sz="2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Hipoteza alternatywna może przyjmować jedną z następujących postaci:</a:t>
                </a:r>
              </a:p>
              <a:p>
                <a:pPr marL="0" indent="0" algn="ctr">
                  <a:buNone/>
                </a:pP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p≠p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p&lt;p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lub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p&gt;p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pl-PL" sz="2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Sprawdzianem hipotezy zerowej jest statystyka: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4000" b="0" i="1" smtClean="0">
                          <a:effectLst/>
                          <a:latin typeface="Cambria Math"/>
                        </a:rPr>
                        <m:t>𝑇</m:t>
                      </m:r>
                      <m:r>
                        <a:rPr lang="pl-PL" sz="4000" b="0" i="1" smtClean="0">
                          <a:effectLst/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sz="4000" b="0" i="1" smtClean="0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pl-PL" sz="4000" b="0" i="1" smtClean="0">
                              <a:effectLst/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pl-PL" sz="40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pl-PL" sz="4000" b="0" i="1" smtClean="0">
                                      <a:effectLst/>
                                      <a:latin typeface="Cambria Math"/>
                                    </a:rPr>
                                    <m:t>(1−</m:t>
                                  </m:r>
                                  <m:sSub>
                                    <m:sSubPr>
                                      <m:ctrlP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pl-PL" sz="4000" b="0" i="1" smtClean="0">
                                      <a:effectLst/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pl-PL" sz="4000" b="0" i="1" smtClean="0">
                                      <a:effectLst/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pl-PL" sz="4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pl-PL" sz="4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która przy prawdziwości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 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ma w przybliżeniu rozkład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N(0,1)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przy czym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oznacza ilość jednostek o wyróżnionej wartości cechy w </a:t>
                </a:r>
                <a:r>
                  <a:rPr lang="pl-PL" sz="2000" i="1" dirty="0" err="1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dirty="0" err="1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-elementowej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próbie.</a:t>
                </a:r>
                <a:endParaRPr lang="pl-PL" sz="2000" i="1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502920" y="1052736"/>
                <a:ext cx="8183880" cy="4948032"/>
              </a:xfrm>
              <a:blipFill rotWithShape="1">
                <a:blip r:embed="rId2"/>
                <a:stretch>
                  <a:fillRect l="-447" t="-1356" r="-7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0086" y="428604"/>
            <a:ext cx="8183880" cy="357190"/>
          </a:xfrm>
        </p:spPr>
        <p:txBody>
          <a:bodyPr>
            <a:noAutofit/>
          </a:bodyPr>
          <a:lstStyle/>
          <a:p>
            <a:r>
              <a:rPr lang="pl-PL" sz="2400" b="1" dirty="0" smtClean="0"/>
              <a:t>Testowanie hipotezy o dwóch wskaźnikach struktury</a:t>
            </a:r>
            <a:endParaRPr lang="pl-PL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502920" y="857232"/>
                <a:ext cx="8183880" cy="514353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pl-PL" sz="2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Zakładamy, że badana cecha ma w dwóch populacjach rozkład dwupunktowy z parametrami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Należy zweryfikować hipotezę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=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Hipoteza alternatywna może mieć postać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≠p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lub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&lt;p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albo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&gt;p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	Z obu populacji losujemy próby proste o liczebności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przy czym obydwie próby muszą być duże, tzn.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≥100 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≥100. Sprawdzianem hipotezy zerowej jest statystyka: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500" b="0" i="1" smtClean="0">
                          <a:effectLst/>
                          <a:latin typeface="Cambria Math"/>
                        </a:rPr>
                        <m:t>𝑇</m:t>
                      </m:r>
                      <m:r>
                        <a:rPr lang="pl-PL" sz="3500" b="0" i="1" smtClean="0">
                          <a:effectLst/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sz="3500" b="0" i="1" smtClean="0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l-PL" sz="3500" b="0" i="1" smtClean="0">
                                  <a:effectLst/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pl-PL" sz="3500" b="0" i="1" smtClean="0">
                              <a:effectLst/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l-PL" sz="3500" b="0" i="1" smtClean="0">
                                  <a:effectLst/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sz="3500" b="0" i="1" smtClean="0">
                                  <a:effectLst/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̅"/>
                                      <m:ctrlPr>
                                        <a:rPr lang="pl-PL" sz="3500" b="0" i="1" smtClean="0">
                                          <a:effectLst/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l-PL" sz="3500" b="0" i="1" smtClean="0">
                                          <a:effectLst/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</m:acc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(1−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pl-PL" sz="3500" b="0" i="1" smtClean="0">
                                          <a:effectLst/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l-PL" sz="3500" b="0" i="1" smtClean="0">
                                          <a:effectLst/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</m:acc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pl-PL" sz="35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pl-PL" sz="35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pl-PL" sz="21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Gdzie: </a:t>
                </a:r>
                <a14:m>
                  <m:oMath xmlns:m="http://schemas.openxmlformats.org/officeDocument/2006/math">
                    <m:r>
                      <a:rPr lang="pl-PL" sz="3900" b="0" i="1" smtClean="0">
                        <a:effectLst/>
                        <a:latin typeface="Cambria Math"/>
                      </a:rPr>
                      <m:t>𝑛</m:t>
                    </m:r>
                    <m:r>
                      <a:rPr lang="pl-PL" sz="3900" b="0" i="1" smtClean="0">
                        <a:effectLst/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3900" b="0" i="1" smtClean="0">
                            <a:effectLst/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pl-PL" sz="3900" b="0" i="1" smtClean="0">
                            <a:effectLst/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pl-PL" sz="21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l-PL" sz="3900" i="1" smtClean="0">
                            <a:effectLst/>
                            <a:latin typeface="Cambria Math"/>
                          </a:rPr>
                        </m:ctrlPr>
                      </m:accPr>
                      <m:e>
                        <m:r>
                          <a:rPr lang="pl-PL" sz="3900" b="0" i="1" smtClean="0">
                            <a:effectLst/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pl-PL" sz="3900" b="0" i="1" smtClean="0">
                        <a:effectLst/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3900" b="0" i="1" smtClean="0">
                            <a:effectLst/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pl-PL" sz="3900" b="0" i="1" smtClean="0">
                            <a:effectLst/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pl-PL" sz="3900" b="0" i="1" smtClean="0">
                            <a:effectLst/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pl-PL" sz="39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pl-PL" sz="3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pl-PL" sz="2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Statystyka ta, przy założeniu prawdziwości hipotezy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ma rozkład zbliżony do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N(0,1)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502920" y="857232"/>
                <a:ext cx="8183880" cy="5143536"/>
              </a:xfrm>
              <a:blipFill rotWithShape="1">
                <a:blip r:embed="rId2"/>
                <a:stretch>
                  <a:fillRect l="-447" t="-1305" r="-745" b="-23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czny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czny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czny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60286</TotalTime>
  <Words>1416</Words>
  <Application>Microsoft Office PowerPoint</Application>
  <PresentationFormat>Pokaz na ekranie (4:3)</PresentationFormat>
  <Paragraphs>225</Paragraphs>
  <Slides>33</Slides>
  <Notes>1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5" baseType="lpstr">
      <vt:lpstr>Aerodynamiczny</vt:lpstr>
      <vt:lpstr>Równanie</vt:lpstr>
      <vt:lpstr>Weryfikacja hipotez parametrycznych </vt:lpstr>
      <vt:lpstr>Prezentacja programu PowerPoint</vt:lpstr>
      <vt:lpstr>Prezentacja programu PowerPoint</vt:lpstr>
      <vt:lpstr>Prezentacja programu PowerPoint</vt:lpstr>
      <vt:lpstr>Prezentacja programu PowerPoint</vt:lpstr>
      <vt:lpstr>Obszar krytyczny</vt:lpstr>
      <vt:lpstr>Obszar krytyczny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Testowanie hipotezy o wariancji</vt:lpstr>
      <vt:lpstr>Prezentacja programu PowerPoint</vt:lpstr>
      <vt:lpstr>Prezentacja programu PowerPoint</vt:lpstr>
      <vt:lpstr>Prezentacja programu PowerPoint</vt:lpstr>
      <vt:lpstr>Testowanie hipotezy o dwóch wariancjach</vt:lpstr>
      <vt:lpstr>Prezentacja programu PowerPoint</vt:lpstr>
      <vt:lpstr>Testowanie hipotezy o wskaźniku struktury</vt:lpstr>
      <vt:lpstr>Testowanie hipotezy o dwóch wskaźnikach struktury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Estymacja parametrów jednowymiarowej zmiennej losowej</dc:title>
  <dc:creator>Aldona</dc:creator>
  <cp:lastModifiedBy>Aldona</cp:lastModifiedBy>
  <cp:revision>533</cp:revision>
  <dcterms:created xsi:type="dcterms:W3CDTF">2013-10-17T18:17:00Z</dcterms:created>
  <dcterms:modified xsi:type="dcterms:W3CDTF">2020-06-21T09:03:46Z</dcterms:modified>
</cp:coreProperties>
</file>