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6DC1-3A39-4EBF-9B4D-CE6D3029D5F8}" type="datetimeFigureOut">
              <a:rPr lang="pl-PL" smtClean="0"/>
              <a:t>09.05.2020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B3BC3-7D38-4972-91B7-7EB0B4210A3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1064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6DC1-3A39-4EBF-9B4D-CE6D3029D5F8}" type="datetimeFigureOut">
              <a:rPr lang="pl-PL" smtClean="0"/>
              <a:t>09.05.2020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B3BC3-7D38-4972-91B7-7EB0B4210A3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799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6DC1-3A39-4EBF-9B4D-CE6D3029D5F8}" type="datetimeFigureOut">
              <a:rPr lang="pl-PL" smtClean="0"/>
              <a:t>09.05.2020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B3BC3-7D38-4972-91B7-7EB0B4210A3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410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6DC1-3A39-4EBF-9B4D-CE6D3029D5F8}" type="datetimeFigureOut">
              <a:rPr lang="pl-PL" smtClean="0"/>
              <a:t>09.05.2020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B3BC3-7D38-4972-91B7-7EB0B4210A3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27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6DC1-3A39-4EBF-9B4D-CE6D3029D5F8}" type="datetimeFigureOut">
              <a:rPr lang="pl-PL" smtClean="0"/>
              <a:t>09.05.2020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B3BC3-7D38-4972-91B7-7EB0B4210A3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675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6DC1-3A39-4EBF-9B4D-CE6D3029D5F8}" type="datetimeFigureOut">
              <a:rPr lang="pl-PL" smtClean="0"/>
              <a:t>09.05.2020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B3BC3-7D38-4972-91B7-7EB0B4210A3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9334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6DC1-3A39-4EBF-9B4D-CE6D3029D5F8}" type="datetimeFigureOut">
              <a:rPr lang="pl-PL" smtClean="0"/>
              <a:t>09.05.2020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B3BC3-7D38-4972-91B7-7EB0B4210A3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6017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6DC1-3A39-4EBF-9B4D-CE6D3029D5F8}" type="datetimeFigureOut">
              <a:rPr lang="pl-PL" smtClean="0"/>
              <a:t>09.05.2020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B3BC3-7D38-4972-91B7-7EB0B4210A3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2598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6DC1-3A39-4EBF-9B4D-CE6D3029D5F8}" type="datetimeFigureOut">
              <a:rPr lang="pl-PL" smtClean="0"/>
              <a:t>09.05.2020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B3BC3-7D38-4972-91B7-7EB0B4210A3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032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6DC1-3A39-4EBF-9B4D-CE6D3029D5F8}" type="datetimeFigureOut">
              <a:rPr lang="pl-PL" smtClean="0"/>
              <a:t>09.05.2020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B3BC3-7D38-4972-91B7-7EB0B4210A3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78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6DC1-3A39-4EBF-9B4D-CE6D3029D5F8}" type="datetimeFigureOut">
              <a:rPr lang="pl-PL" smtClean="0"/>
              <a:t>09.05.2020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B3BC3-7D38-4972-91B7-7EB0B4210A3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336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A6DC1-3A39-4EBF-9B4D-CE6D3029D5F8}" type="datetimeFigureOut">
              <a:rPr lang="pl-PL" smtClean="0"/>
              <a:t>09.05.2020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B3BC3-7D38-4972-91B7-7EB0B4210A3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399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Badanie zależności pomiędzy dwiema zmiennymi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Współczynnik korelacji liniowej Pearsona</a:t>
            </a:r>
          </a:p>
          <a:p>
            <a:r>
              <a:rPr lang="pl-PL" dirty="0" smtClean="0"/>
              <a:t>Współczynnik korelacji rang </a:t>
            </a:r>
            <a:r>
              <a:rPr lang="pl-PL" dirty="0" err="1" smtClean="0"/>
              <a:t>Spearmana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6633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zawartości 2"/>
          <p:cNvSpPr>
            <a:spLocks noGrp="1"/>
          </p:cNvSpPr>
          <p:nvPr>
            <p:ph idx="1"/>
          </p:nvPr>
        </p:nvSpPr>
        <p:spPr>
          <a:xfrm>
            <a:off x="468313" y="90805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Arial" charset="0"/>
              <a:buNone/>
            </a:pPr>
            <a:r>
              <a:rPr lang="pl-PL" altLang="pl-PL" sz="1600" dirty="0" smtClean="0"/>
              <a:t>	</a:t>
            </a:r>
            <a:r>
              <a:rPr lang="pl-PL" altLang="pl-PL" sz="2000" dirty="0" smtClean="0"/>
              <a:t>Wzór na współczynnik korelacji rang </a:t>
            </a:r>
            <a:r>
              <a:rPr lang="pl-PL" altLang="pl-PL" sz="2000" dirty="0" err="1" smtClean="0"/>
              <a:t>Spearmana</a:t>
            </a:r>
            <a:r>
              <a:rPr lang="pl-PL" altLang="pl-PL" sz="2000" dirty="0" smtClean="0"/>
              <a:t> jest następujący:</a:t>
            </a:r>
            <a:endParaRPr lang="pl-PL" altLang="pl-PL" sz="2000" b="1" dirty="0" smtClean="0"/>
          </a:p>
          <a:p>
            <a:pPr>
              <a:buFont typeface="Arial" charset="0"/>
              <a:buNone/>
            </a:pPr>
            <a:r>
              <a:rPr lang="pl-PL" altLang="pl-PL" sz="2000" dirty="0" smtClean="0"/>
              <a:t> </a:t>
            </a:r>
            <a:endParaRPr lang="pl-PL" altLang="pl-PL" sz="2000" b="1" dirty="0" smtClean="0"/>
          </a:p>
          <a:p>
            <a:pPr>
              <a:buFont typeface="Arial" charset="0"/>
              <a:buNone/>
            </a:pPr>
            <a:endParaRPr lang="pl-PL" altLang="pl-PL" sz="2000" b="1" dirty="0" smtClean="0"/>
          </a:p>
          <a:p>
            <a:pPr>
              <a:buFont typeface="Arial" charset="0"/>
              <a:buNone/>
            </a:pPr>
            <a:r>
              <a:rPr lang="pl-PL" altLang="pl-PL" sz="2000" b="1" dirty="0" smtClean="0"/>
              <a:t> </a:t>
            </a:r>
          </a:p>
          <a:p>
            <a:pPr>
              <a:buFont typeface="Arial" charset="0"/>
              <a:buNone/>
            </a:pPr>
            <a:r>
              <a:rPr lang="pl-PL" altLang="pl-PL" sz="2000" dirty="0" smtClean="0"/>
              <a:t>	gdzie:</a:t>
            </a:r>
            <a:endParaRPr lang="pl-PL" altLang="pl-PL" sz="2000" b="1" dirty="0" smtClean="0"/>
          </a:p>
          <a:p>
            <a:pPr lvl="1">
              <a:buFont typeface="Arial" charset="0"/>
              <a:buNone/>
            </a:pPr>
            <a:r>
              <a:rPr lang="pl-PL" altLang="pl-PL" sz="2000" dirty="0" smtClean="0"/>
              <a:t>d</a:t>
            </a:r>
            <a:r>
              <a:rPr lang="pl-PL" altLang="pl-PL" sz="2000" baseline="-25000" dirty="0" smtClean="0"/>
              <a:t>i</a:t>
            </a:r>
            <a:r>
              <a:rPr lang="pl-PL" altLang="pl-PL" sz="2000" dirty="0" smtClean="0"/>
              <a:t> = r</a:t>
            </a:r>
            <a:r>
              <a:rPr lang="pl-PL" altLang="pl-PL" sz="2000" baseline="-25000" dirty="0" smtClean="0"/>
              <a:t>1i</a:t>
            </a:r>
            <a:r>
              <a:rPr lang="pl-PL" altLang="pl-PL" sz="2000" dirty="0" smtClean="0"/>
              <a:t> – r</a:t>
            </a:r>
            <a:r>
              <a:rPr lang="pl-PL" altLang="pl-PL" sz="2000" baseline="-25000" dirty="0" smtClean="0"/>
              <a:t>2i</a:t>
            </a:r>
            <a:r>
              <a:rPr lang="pl-PL" altLang="pl-PL" sz="2000" dirty="0" smtClean="0"/>
              <a:t>,</a:t>
            </a:r>
            <a:endParaRPr lang="pl-PL" altLang="pl-PL" sz="2000" b="1" dirty="0" smtClean="0"/>
          </a:p>
          <a:p>
            <a:pPr lvl="1">
              <a:buFont typeface="Arial" charset="0"/>
              <a:buNone/>
            </a:pPr>
            <a:r>
              <a:rPr lang="pl-PL" altLang="pl-PL" sz="2000" dirty="0" smtClean="0"/>
              <a:t>r</a:t>
            </a:r>
            <a:r>
              <a:rPr lang="pl-PL" altLang="pl-PL" sz="2000" baseline="-25000" dirty="0" smtClean="0"/>
              <a:t>1i</a:t>
            </a:r>
            <a:r>
              <a:rPr lang="pl-PL" altLang="pl-PL" sz="2000" dirty="0" smtClean="0"/>
              <a:t> – ranga i-tego obiektu w pierwszym uporządkowaniu,</a:t>
            </a:r>
            <a:endParaRPr lang="pl-PL" altLang="pl-PL" sz="2000" b="1" dirty="0" smtClean="0"/>
          </a:p>
          <a:p>
            <a:pPr lvl="1">
              <a:buFont typeface="Arial" charset="0"/>
              <a:buNone/>
            </a:pPr>
            <a:r>
              <a:rPr lang="pl-PL" altLang="pl-PL" sz="2000" dirty="0" smtClean="0"/>
              <a:t>r</a:t>
            </a:r>
            <a:r>
              <a:rPr lang="pl-PL" altLang="pl-PL" sz="2000" baseline="-25000" dirty="0" smtClean="0"/>
              <a:t>2i</a:t>
            </a:r>
            <a:r>
              <a:rPr lang="pl-PL" altLang="pl-PL" sz="2000" dirty="0" smtClean="0"/>
              <a:t> – ranga i-tego obiektu w drugim uporządkowaniu,</a:t>
            </a:r>
            <a:endParaRPr lang="pl-PL" altLang="pl-PL" sz="2000" b="1" dirty="0" smtClean="0"/>
          </a:p>
          <a:p>
            <a:pPr lvl="1">
              <a:buFont typeface="Arial" charset="0"/>
              <a:buNone/>
            </a:pPr>
            <a:r>
              <a:rPr lang="pl-PL" altLang="pl-PL" sz="2000" dirty="0" smtClean="0"/>
              <a:t>n – liczba badanych obiektów.</a:t>
            </a:r>
            <a:endParaRPr lang="pl-PL" altLang="pl-PL" sz="2000" b="1" dirty="0" smtClean="0"/>
          </a:p>
          <a:p>
            <a:pPr>
              <a:buFont typeface="Arial" charset="0"/>
              <a:buNone/>
            </a:pPr>
            <a:r>
              <a:rPr lang="pl-PL" altLang="pl-PL" sz="2000" dirty="0" smtClean="0"/>
              <a:t> </a:t>
            </a:r>
            <a:endParaRPr lang="pl-PL" altLang="pl-PL" sz="2000" b="1" dirty="0" smtClean="0"/>
          </a:p>
          <a:p>
            <a:pPr>
              <a:buFont typeface="Arial" charset="0"/>
              <a:buNone/>
            </a:pPr>
            <a:r>
              <a:rPr lang="pl-PL" altLang="pl-PL" sz="2000" b="1" dirty="0" smtClean="0"/>
              <a:t> 	Współczynnik korelacji rang </a:t>
            </a:r>
            <a:r>
              <a:rPr lang="pl-PL" altLang="pl-PL" sz="2000" b="1" dirty="0" err="1" smtClean="0"/>
              <a:t>Spearmana</a:t>
            </a:r>
            <a:r>
              <a:rPr lang="pl-PL" altLang="pl-PL" sz="2000" dirty="0" smtClean="0"/>
              <a:t> przyjmuje wartości z przedziału &lt;-1,1&gt;. Im bliższy jest on liczbie 1 lub -1, tym silniejsza jest analizowana zależność.</a:t>
            </a:r>
            <a:endParaRPr lang="pl-PL" altLang="pl-PL" sz="2000" b="1" dirty="0" smtClean="0"/>
          </a:p>
          <a:p>
            <a:pPr>
              <a:buFont typeface="Arial" charset="0"/>
              <a:buNone/>
            </a:pPr>
            <a:r>
              <a:rPr lang="pl-PL" altLang="pl-PL" sz="2000" dirty="0" smtClean="0"/>
              <a:t> </a:t>
            </a:r>
          </a:p>
          <a:p>
            <a:pPr>
              <a:buFont typeface="Arial" charset="0"/>
              <a:buNone/>
            </a:pPr>
            <a:endParaRPr lang="pl-PL" altLang="pl-PL" dirty="0" smtClean="0"/>
          </a:p>
        </p:txBody>
      </p:sp>
      <p:graphicFrame>
        <p:nvGraphicFramePr>
          <p:cNvPr id="38915" name="Object 2"/>
          <p:cNvGraphicFramePr>
            <a:graphicFrameLocks noChangeAspect="1"/>
          </p:cNvGraphicFramePr>
          <p:nvPr/>
        </p:nvGraphicFramePr>
        <p:xfrm>
          <a:off x="3851275" y="1412875"/>
          <a:ext cx="165735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Równanie" r:id="rId3" imgW="1002865" imgH="634725" progId="Equation.3">
                  <p:embed/>
                </p:oleObj>
              </mc:Choice>
              <mc:Fallback>
                <p:oleObj name="Równanie" r:id="rId3" imgW="1002865" imgH="6347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1412875"/>
                        <a:ext cx="1657350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301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196975"/>
            <a:ext cx="7029450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83995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8313" y="908050"/>
            <a:ext cx="8229600" cy="4525963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 algn="just">
              <a:buFont typeface="Arial" pitchFamily="34" charset="0"/>
              <a:buNone/>
              <a:defRPr/>
            </a:pPr>
            <a:r>
              <a:rPr lang="pl-PL" sz="1600" dirty="0" smtClean="0"/>
              <a:t>Warto zauważyć, że czas pisania dla studentów 5 i 6 jest taki sam i wynosi 45 minut. Jest to trzeci i czwarty czas pisania egzaminu, w związku z czym przypisujemy jednakowe rangi stanowiące średnią arytmetyczną wartości 3 i 4.</a:t>
            </a:r>
          </a:p>
          <a:p>
            <a:pPr marL="0" indent="0">
              <a:buFont typeface="Arial" pitchFamily="34" charset="0"/>
              <a:buNone/>
              <a:defRPr/>
            </a:pPr>
            <a:endParaRPr lang="pl-PL" sz="1600" dirty="0"/>
          </a:p>
          <a:p>
            <a:pPr marL="0" indent="0">
              <a:buFont typeface="Arial" pitchFamily="34" charset="0"/>
              <a:buNone/>
              <a:defRPr/>
            </a:pPr>
            <a:r>
              <a:rPr lang="pl-PL" sz="1600" dirty="0" smtClean="0"/>
              <a:t> </a:t>
            </a:r>
            <a:endParaRPr lang="pl-PL" sz="1800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781175" y="2060575"/>
          <a:ext cx="5602288" cy="27590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6865"/>
                <a:gridCol w="1065223"/>
                <a:gridCol w="1262488"/>
                <a:gridCol w="946865"/>
                <a:gridCol w="1380847"/>
              </a:tblGrid>
              <a:tr h="98511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</a:rPr>
                        <a:t>Student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</a:rPr>
                        <a:t>Czas pisania egzaminu (ranga r</a:t>
                      </a:r>
                      <a:r>
                        <a:rPr lang="pl-PL" sz="1600" b="1" u="none" strike="noStrike" baseline="-25000" dirty="0">
                          <a:effectLst/>
                        </a:rPr>
                        <a:t>1i</a:t>
                      </a:r>
                      <a:r>
                        <a:rPr lang="pl-PL" sz="1600" b="1" u="none" strike="noStrike" dirty="0">
                          <a:effectLst/>
                        </a:rPr>
                        <a:t>)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</a:rPr>
                        <a:t>Liczba uzyskanych punktów (ranga r</a:t>
                      </a:r>
                      <a:r>
                        <a:rPr lang="pl-PL" sz="1600" b="1" u="none" strike="noStrike" baseline="-25000" dirty="0">
                          <a:effectLst/>
                        </a:rPr>
                        <a:t>2i</a:t>
                      </a:r>
                      <a:r>
                        <a:rPr lang="pl-PL" sz="1600" b="1" u="none" strike="noStrike" dirty="0">
                          <a:effectLst/>
                        </a:rPr>
                        <a:t>)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 smtClean="0">
                          <a:effectLst/>
                        </a:rPr>
                        <a:t>Różnica rang</a:t>
                      </a:r>
                    </a:p>
                    <a:p>
                      <a:pPr algn="ctr" fontAlgn="ctr"/>
                      <a:r>
                        <a:rPr lang="pl-PL" sz="1600" b="1" u="none" strike="noStrike" dirty="0" smtClean="0">
                          <a:effectLst/>
                        </a:rPr>
                        <a:t>d</a:t>
                      </a:r>
                      <a:r>
                        <a:rPr lang="pl-PL" sz="1600" b="1" u="none" strike="noStrike" baseline="-25000" dirty="0" smtClean="0">
                          <a:effectLst/>
                        </a:rPr>
                        <a:t>i</a:t>
                      </a:r>
                      <a:r>
                        <a:rPr lang="pl-PL" sz="1600" b="1" u="none" strike="noStrike" dirty="0" smtClean="0">
                          <a:effectLst/>
                        </a:rPr>
                        <a:t> </a:t>
                      </a:r>
                      <a:r>
                        <a:rPr lang="pl-PL" sz="1600" b="1" u="none" strike="noStrike" dirty="0">
                          <a:effectLst/>
                        </a:rPr>
                        <a:t>= r</a:t>
                      </a:r>
                      <a:r>
                        <a:rPr lang="pl-PL" sz="1600" b="1" u="none" strike="noStrike" baseline="-25000" dirty="0">
                          <a:effectLst/>
                        </a:rPr>
                        <a:t>1i</a:t>
                      </a:r>
                      <a:r>
                        <a:rPr lang="pl-PL" sz="1600" b="1" u="none" strike="noStrike" dirty="0">
                          <a:effectLst/>
                        </a:rPr>
                        <a:t>-r</a:t>
                      </a:r>
                      <a:r>
                        <a:rPr lang="pl-PL" sz="1600" b="1" u="none" strike="noStrike" baseline="-25000" dirty="0">
                          <a:effectLst/>
                        </a:rPr>
                        <a:t>2i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</a:rPr>
                        <a:t>Różnica rang podniesiona do </a:t>
                      </a:r>
                      <a:r>
                        <a:rPr lang="pl-PL" sz="1600" b="1" u="none" strike="noStrike" dirty="0" smtClean="0">
                          <a:effectLst/>
                        </a:rPr>
                        <a:t>kwadratu d</a:t>
                      </a:r>
                      <a:r>
                        <a:rPr lang="pl-PL" sz="1600" b="1" u="none" strike="noStrike" baseline="-25000" dirty="0" smtClean="0">
                          <a:effectLst/>
                        </a:rPr>
                        <a:t>i</a:t>
                      </a:r>
                      <a:r>
                        <a:rPr lang="pl-PL" sz="1600" b="1" u="none" strike="noStrike" baseline="30000" dirty="0" smtClean="0">
                          <a:effectLst/>
                        </a:rPr>
                        <a:t>2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342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</a:rPr>
                        <a:t>2</a:t>
                      </a:r>
                      <a:endParaRPr lang="pl-P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1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6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</a:rPr>
                        <a:t>-5</a:t>
                      </a:r>
                      <a:endParaRPr lang="pl-P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</a:rPr>
                        <a:t>25</a:t>
                      </a:r>
                      <a:endParaRPr lang="pl-P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342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4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2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5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-3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</a:rPr>
                        <a:t>9</a:t>
                      </a:r>
                      <a:endParaRPr lang="pl-P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342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6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3,5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3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0,5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</a:rPr>
                        <a:t>0,25</a:t>
                      </a:r>
                      <a:endParaRPr lang="pl-P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342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5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3,5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4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</a:rPr>
                        <a:t>-0,5</a:t>
                      </a:r>
                      <a:endParaRPr lang="pl-P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</a:rPr>
                        <a:t>0,25</a:t>
                      </a:r>
                      <a:endParaRPr lang="pl-P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342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3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5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2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</a:rPr>
                        <a:t>3</a:t>
                      </a:r>
                      <a:endParaRPr lang="pl-P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</a:rPr>
                        <a:t>9</a:t>
                      </a:r>
                      <a:endParaRPr lang="pl-P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342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1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6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>
                          <a:effectLst/>
                        </a:rPr>
                        <a:t>1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</a:rPr>
                        <a:t>5</a:t>
                      </a:r>
                      <a:endParaRPr lang="pl-P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</a:rPr>
                        <a:t>25</a:t>
                      </a:r>
                      <a:endParaRPr lang="pl-P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3423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effectLst/>
                        </a:rPr>
                        <a:t> 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effectLst/>
                        </a:rPr>
                        <a:t> 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effectLst/>
                        </a:rPr>
                        <a:t> </a:t>
                      </a:r>
                      <a:endParaRPr lang="pl-P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</a:rPr>
                        <a:t>Suma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</a:rPr>
                        <a:t>68,5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41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288" y="920750"/>
            <a:ext cx="8229600" cy="3700463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r>
              <a:rPr lang="pl-PL" sz="1600" dirty="0" smtClean="0"/>
              <a:t>Obliczoną sumę kwadratów różnic podstawiamy do wzoru:</a:t>
            </a:r>
          </a:p>
          <a:p>
            <a:pPr marL="0" indent="0">
              <a:buFont typeface="Arial" pitchFamily="34" charset="0"/>
              <a:buNone/>
              <a:defRPr/>
            </a:pPr>
            <a:endParaRPr lang="pl-PL" sz="1600" dirty="0" smtClean="0"/>
          </a:p>
          <a:p>
            <a:pPr marL="0" indent="0">
              <a:buFont typeface="Arial" pitchFamily="34" charset="0"/>
              <a:buNone/>
              <a:defRPr/>
            </a:pPr>
            <a:endParaRPr lang="pl-PL" sz="1600" dirty="0"/>
          </a:p>
          <a:p>
            <a:pPr marL="0" indent="0">
              <a:buFont typeface="Arial" pitchFamily="34" charset="0"/>
              <a:buNone/>
              <a:defRPr/>
            </a:pPr>
            <a:endParaRPr lang="pl-PL" sz="1600" dirty="0"/>
          </a:p>
          <a:p>
            <a:pPr marL="0" indent="0">
              <a:buFont typeface="Arial" pitchFamily="34" charset="0"/>
              <a:buNone/>
              <a:defRPr/>
            </a:pPr>
            <a:endParaRPr lang="pl-PL" sz="1600" dirty="0" smtClean="0"/>
          </a:p>
          <a:p>
            <a:pPr marL="0" indent="0" algn="just">
              <a:buFont typeface="Arial" pitchFamily="34" charset="0"/>
              <a:buNone/>
              <a:defRPr/>
            </a:pPr>
            <a:r>
              <a:rPr lang="pl-PL" sz="1600" dirty="0" smtClean="0"/>
              <a:t>Współczynnik równy świadczy o istnieniu bardzo wyraźnej negatywnej zależności pomiędzy czasem pisania egzaminu a ilością punktów. Im student dłużej pisze, tym statystycznie rzec biorąc otrzymuje mniej punktów (co można wytłumaczyć faktem, że najlepiej przygotowani studenci kończą pisać egzamin wcześniej).</a:t>
            </a:r>
          </a:p>
          <a:p>
            <a:pPr marL="0" indent="0">
              <a:buFont typeface="Arial" pitchFamily="34" charset="0"/>
              <a:buNone/>
              <a:defRPr/>
            </a:pPr>
            <a:endParaRPr lang="pl-PL" sz="1600" dirty="0"/>
          </a:p>
          <a:p>
            <a:pPr marL="0" indent="0">
              <a:buFont typeface="Arial" pitchFamily="34" charset="0"/>
              <a:buNone/>
              <a:defRPr/>
            </a:pPr>
            <a:endParaRPr lang="pl-PL" sz="1600" dirty="0"/>
          </a:p>
        </p:txBody>
      </p:sp>
      <p:graphicFrame>
        <p:nvGraphicFramePr>
          <p:cNvPr id="41987" name="Obiekt 3"/>
          <p:cNvGraphicFramePr>
            <a:graphicFrameLocks noChangeAspect="1"/>
          </p:cNvGraphicFramePr>
          <p:nvPr/>
        </p:nvGraphicFramePr>
        <p:xfrm>
          <a:off x="2771775" y="1412875"/>
          <a:ext cx="2497138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Równanie" r:id="rId3" imgW="1473200" imgH="419100" progId="Equation.3">
                  <p:embed/>
                </p:oleObj>
              </mc:Choice>
              <mc:Fallback>
                <p:oleObj name="Równanie" r:id="rId3" imgW="14732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412875"/>
                        <a:ext cx="2497138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17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23850" y="1773238"/>
            <a:ext cx="88709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400" b="1">
                <a:latin typeface="Arial" charset="0"/>
                <a:cs typeface="Times New Roman" pitchFamily="18" charset="0"/>
              </a:rPr>
              <a:t>Kowariancja </a:t>
            </a:r>
            <a:r>
              <a:rPr lang="pl-PL" altLang="pl-PL" sz="2400">
                <a:latin typeface="Arial" charset="0"/>
                <a:cs typeface="Times New Roman" pitchFamily="18" charset="0"/>
              </a:rPr>
              <a:t>to miara natężenia współzależności dwóch cech</a:t>
            </a:r>
            <a:r>
              <a:rPr lang="pl-PL" altLang="pl-PL" sz="2800">
                <a:latin typeface="Arial" charset="0"/>
                <a:cs typeface="Times New Roman" pitchFamily="18" charset="0"/>
              </a:rPr>
              <a:t>.  </a:t>
            </a:r>
            <a:endParaRPr lang="pl-PL" altLang="pl-PL" sz="1000"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pl-PL" altLang="pl-PL" sz="1800">
              <a:latin typeface="Arial" charset="0"/>
            </a:endParaRPr>
          </a:p>
        </p:txBody>
      </p:sp>
      <p:graphicFrame>
        <p:nvGraphicFramePr>
          <p:cNvPr id="30723" name="Object 1"/>
          <p:cNvGraphicFramePr>
            <a:graphicFrameLocks noChangeAspect="1"/>
          </p:cNvGraphicFramePr>
          <p:nvPr/>
        </p:nvGraphicFramePr>
        <p:xfrm>
          <a:off x="2443163" y="2708275"/>
          <a:ext cx="3935412" cy="155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Równanie" r:id="rId3" imgW="1841500" imgH="609600" progId="Equation.3">
                  <p:embed/>
                </p:oleObj>
              </mc:Choice>
              <mc:Fallback>
                <p:oleObj name="Równanie" r:id="rId3" imgW="1841500" imgH="60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2708275"/>
                        <a:ext cx="3935412" cy="155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487363" y="4489450"/>
            <a:ext cx="81819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Znak kowariancji informuje o charakterze współzależności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– dodatni oznacza zgodne kierunki zmian,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ujemny – kierunki zmian przeciwne.</a:t>
            </a:r>
            <a:endParaRPr lang="pl-PL" altLang="pl-PL" sz="2400">
              <a:latin typeface="Arial" charset="0"/>
            </a:endParaRPr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611188" y="549275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l-PL" sz="4400" b="1" dirty="0">
                <a:latin typeface="+mj-lt"/>
                <a:ea typeface="+mj-ea"/>
                <a:cs typeface="+mj-cs"/>
              </a:rPr>
              <a:t>Kowariancja</a:t>
            </a:r>
            <a:endParaRPr lang="pl-PL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1187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28688" y="571500"/>
            <a:ext cx="7000875" cy="14779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b="1" dirty="0">
                <a:latin typeface="+mn-lt"/>
              </a:rPr>
              <a:t>Przykład</a:t>
            </a:r>
            <a:endParaRPr lang="pl-PL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b="1" dirty="0">
                <a:latin typeface="+mn-lt"/>
              </a:rPr>
              <a:t> </a:t>
            </a:r>
            <a:endParaRPr lang="pl-PL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latin typeface="+mn-lt"/>
              </a:rPr>
              <a:t>Dla sześciu studentów zmierzono czas pisania egzaminu oraz uzyskaną liczbę punktów. Obliczenia rozpoczynamy od ustalenia średnich dla zmiennej X (czas pisania) oraz Y (liczba punktów): </a:t>
            </a:r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205038"/>
            <a:ext cx="6913563" cy="384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123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92150"/>
            <a:ext cx="804703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Łącznik prosty 2"/>
          <p:cNvCxnSpPr/>
          <p:nvPr/>
        </p:nvCxnSpPr>
        <p:spPr>
          <a:xfrm>
            <a:off x="539750" y="5445125"/>
            <a:ext cx="69294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5"/>
          <p:cNvCxnSpPr/>
          <p:nvPr/>
        </p:nvCxnSpPr>
        <p:spPr>
          <a:xfrm rot="5400000">
            <a:off x="-353219" y="4537869"/>
            <a:ext cx="1787525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923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1547813" y="549275"/>
            <a:ext cx="5792787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800" b="1">
                <a:latin typeface="Arial" charset="0"/>
                <a:cs typeface="Times New Roman" pitchFamily="18" charset="0"/>
              </a:rPr>
              <a:t>Współczynnik korelacji liniowej r</a:t>
            </a:r>
            <a:endParaRPr lang="pl-PL" altLang="pl-PL" sz="1000"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pl-PL" altLang="pl-PL" sz="1800">
              <a:latin typeface="Arial" charset="0"/>
            </a:endParaRPr>
          </a:p>
        </p:txBody>
      </p:sp>
      <p:graphicFrame>
        <p:nvGraphicFramePr>
          <p:cNvPr id="33795" name="Object 1"/>
          <p:cNvGraphicFramePr>
            <a:graphicFrameLocks noChangeAspect="1"/>
          </p:cNvGraphicFramePr>
          <p:nvPr/>
        </p:nvGraphicFramePr>
        <p:xfrm>
          <a:off x="2898775" y="1484313"/>
          <a:ext cx="3048000" cy="161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Równanie" r:id="rId3" imgW="837836" imgH="444307" progId="Equation.3">
                  <p:embed/>
                </p:oleObj>
              </mc:Choice>
              <mc:Fallback>
                <p:oleObj name="Równanie" r:id="rId3" imgW="837836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775" y="1484313"/>
                        <a:ext cx="3048000" cy="161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968375" y="2771775"/>
            <a:ext cx="7688263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000" b="1">
                <a:latin typeface="Arial" charset="0"/>
                <a:cs typeface="Times New Roman" pitchFamily="18" charset="0"/>
              </a:rPr>
              <a:t/>
            </a:r>
            <a:br>
              <a:rPr lang="pl-PL" altLang="pl-PL" sz="2000" b="1">
                <a:latin typeface="Arial" charset="0"/>
                <a:cs typeface="Times New Roman" pitchFamily="18" charset="0"/>
              </a:rPr>
            </a:br>
            <a:endParaRPr lang="pl-PL" altLang="pl-PL" sz="800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400" b="1">
                <a:latin typeface="Arial" charset="0"/>
                <a:cs typeface="Times New Roman" pitchFamily="18" charset="0"/>
              </a:rPr>
              <a:t>Współczynnik korelacji liniowej r </a:t>
            </a:r>
            <a:r>
              <a:rPr lang="pl-PL" altLang="pl-PL" sz="2400">
                <a:latin typeface="Arial" charset="0"/>
                <a:cs typeface="Times New Roman" pitchFamily="18" charset="0"/>
              </a:rPr>
              <a:t>przyjmuje wartości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z przedziału &lt;-1, 1&gt;.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Gdy r = 0, oznacza to, że cechy nie są skorelowane.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O doskonałej współzależności między cechami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mówimy wówczas, gdy r przyjmuje wartość </a:t>
            </a:r>
            <a:endParaRPr lang="pl-PL" altLang="pl-PL" sz="900">
              <a:latin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„-1” (korelacja doskonała ujemna)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lub „1” (korelacja doskonała dodatnia).</a:t>
            </a:r>
            <a:endParaRPr lang="pl-PL" altLang="pl-PL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84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742950"/>
            <a:ext cx="7210425" cy="477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717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ChangeArrowheads="1"/>
          </p:cNvSpPr>
          <p:nvPr/>
        </p:nvSpPr>
        <p:spPr bwMode="auto">
          <a:xfrm>
            <a:off x="755650" y="347663"/>
            <a:ext cx="8253413" cy="575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tabLst>
                <a:tab pos="685800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tabLst>
                <a:tab pos="6858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tabLst>
                <a:tab pos="6858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tabLst>
                <a:tab pos="6858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tabLst>
                <a:tab pos="6858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858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858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858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858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400" b="1">
                <a:latin typeface="Arial" charset="0"/>
                <a:cs typeface="Times New Roman" pitchFamily="18" charset="0"/>
              </a:rPr>
              <a:t>Współczynnik korelacji liniowej Pearsona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2400" b="1">
              <a:latin typeface="Arial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Współczynnik korelacji liniowej Pearsona przyjmuje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wartości z przedziału od -1 do +1.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800"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Jeżeli współczynnik korelacji liniowej wynosi:</a:t>
            </a:r>
            <a:endParaRPr lang="pl-PL" altLang="pl-PL" sz="800"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 mniej niż 0,2 to brak związku liniowego między badanymi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  zmiennymi,</a:t>
            </a:r>
            <a:endParaRPr lang="pl-PL" altLang="pl-PL" sz="800"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 0,2 – 0,4 zależność liniowa wyraźna, lecz niska,</a:t>
            </a:r>
            <a:endParaRPr lang="pl-PL" altLang="pl-PL" sz="800"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 0,4 – 0,7 zależność umiarkowana,</a:t>
            </a:r>
            <a:endParaRPr lang="pl-PL" altLang="pl-PL" sz="800"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 0,7 – 0,9 zależność znacząca,</a:t>
            </a:r>
            <a:endParaRPr lang="pl-PL" altLang="pl-PL" sz="800"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pl-PL" altLang="pl-PL" sz="2400">
                <a:latin typeface="Arial" charset="0"/>
                <a:cs typeface="Times New Roman" pitchFamily="18" charset="0"/>
              </a:rPr>
              <a:t> powyżej 0,9 zależność bardzo silna.</a:t>
            </a:r>
          </a:p>
          <a:p>
            <a:pPr>
              <a:spcBef>
                <a:spcPct val="0"/>
              </a:spcBef>
              <a:buFontTx/>
              <a:buChar char="•"/>
            </a:pPr>
            <a:endParaRPr lang="pl-PL" altLang="pl-PL" sz="2400"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</a:rPr>
              <a:t>Analogicznie interpretujemy wartości współczynnika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</a:rPr>
              <a:t>mniejsze od zera, z tą różnicą, że wówczas mamy do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charset="0"/>
              </a:rPr>
              <a:t>czynienia z ujemną zależnością.</a:t>
            </a:r>
          </a:p>
        </p:txBody>
      </p:sp>
    </p:spTree>
    <p:extLst>
      <p:ext uri="{BB962C8B-B14F-4D97-AF65-F5344CB8AC3E}">
        <p14:creationId xmlns:p14="http://schemas.microsoft.com/office/powerpoint/2010/main" val="227974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55650" y="1125538"/>
            <a:ext cx="7786688" cy="40306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</a:rPr>
              <a:t>Współczynnik korelacji rang </a:t>
            </a:r>
            <a:r>
              <a:rPr lang="pl-PL" sz="2400" b="1" dirty="0" err="1">
                <a:latin typeface="+mn-lt"/>
              </a:rPr>
              <a:t>Spearmana</a:t>
            </a:r>
            <a:r>
              <a:rPr lang="pl-PL" sz="2400" dirty="0">
                <a:latin typeface="+mn-lt"/>
              </a:rPr>
              <a:t> służy do opisu siły korelacji dwóch cech, w przypadku gdy: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2400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400" dirty="0">
                <a:latin typeface="+mn-lt"/>
              </a:rPr>
              <a:t> Cechy są mierzalne, a badana zbiorowość jest nieliczna.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400" dirty="0">
                <a:latin typeface="+mn-lt"/>
              </a:rPr>
              <a:t> Cechy mają charakter jakościowy i istnieje możliwość ich uporządkowania.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</a:rPr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</a:rPr>
              <a:t>Współczynnik korelacji rang </a:t>
            </a:r>
            <a:r>
              <a:rPr lang="pl-PL" sz="2400" dirty="0" err="1">
                <a:latin typeface="+mn-lt"/>
              </a:rPr>
              <a:t>Spearmana</a:t>
            </a:r>
            <a:r>
              <a:rPr lang="pl-PL" sz="2400" dirty="0">
                <a:latin typeface="+mn-lt"/>
              </a:rPr>
              <a:t> stosuje się do analizy współzależności obiektów pod względem cechy dwuwymiarowej (X, Y).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>
                <a:latin typeface="+mn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126859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42988" y="908050"/>
            <a:ext cx="7273925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/>
              <a:t>Kolejne etapy wyznaczania </a:t>
            </a:r>
            <a:r>
              <a:rPr lang="pl-PL" b="1" dirty="0"/>
              <a:t>współczynnika korelacji rang </a:t>
            </a:r>
            <a:r>
              <a:rPr lang="pl-PL" b="1" dirty="0" err="1"/>
              <a:t>Spearmana</a:t>
            </a:r>
            <a:r>
              <a:rPr lang="pl-PL" b="1" dirty="0"/>
              <a:t> </a:t>
            </a:r>
            <a:r>
              <a:rPr lang="pl-PL" dirty="0"/>
              <a:t>są następujące: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/>
              <a:t> 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/>
              <a:t>Jednostki danej zbiorowości statystycznej, ze względu na wielkość odpowiadającej im pierwszej cechy, porządkuje się. 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/>
              <a:t>Tak uporządkowanym ze względu na pierwszą cechę jednostkom, przypisuje się kolejne numery począwszy od 1. Jeżeli kilka jednostek ma tę samą wielkość cechy, wtedy z odpowiadających im kolejnych rang oblicza się średnią arytmetyczną i przydziela wszystkim jednostkom, z których ta średnia została obliczona. Następna jednostka otrzymuje już najbliższą, niewykorzystaną dotąd rangę. Ostatni numer powinien równać się łącznej liczbie jednostek. 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dirty="0"/>
              <a:t>Następnie dla jednostek drugiej cechy w analogiczny sposób przypisuje się numery począwszy od 1 (dla jednostki o najniższej lub najwyższej wartości). </a:t>
            </a:r>
          </a:p>
        </p:txBody>
      </p:sp>
    </p:spTree>
    <p:extLst>
      <p:ext uri="{BB962C8B-B14F-4D97-AF65-F5344CB8AC3E}">
        <p14:creationId xmlns:p14="http://schemas.microsoft.com/office/powerpoint/2010/main" val="33238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317</Words>
  <Application>Microsoft Office PowerPoint</Application>
  <PresentationFormat>Pokaz na ekranie (4:3)</PresentationFormat>
  <Paragraphs>110</Paragraphs>
  <Slides>13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5" baseType="lpstr">
      <vt:lpstr>Motyw pakietu Office</vt:lpstr>
      <vt:lpstr>Microsoft Equation 3.0</vt:lpstr>
      <vt:lpstr>Badanie zależności pomiędzy dwiema zmiennymi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Badanie zależności pomiędzy dwiema zmiennymi</dc:title>
  <dc:creator>Aldona</dc:creator>
  <cp:lastModifiedBy>Aldona</cp:lastModifiedBy>
  <cp:revision>1</cp:revision>
  <dcterms:created xsi:type="dcterms:W3CDTF">2020-05-09T16:42:50Z</dcterms:created>
  <dcterms:modified xsi:type="dcterms:W3CDTF">2020-05-09T16:46:37Z</dcterms:modified>
</cp:coreProperties>
</file>