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5" r:id="rId4"/>
    <p:sldId id="276" r:id="rId5"/>
    <p:sldId id="277" r:id="rId6"/>
    <p:sldId id="341" r:id="rId7"/>
    <p:sldId id="342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3" r:id="rId21"/>
    <p:sldId id="294" r:id="rId22"/>
    <p:sldId id="345" r:id="rId23"/>
    <p:sldId id="346" r:id="rId24"/>
    <p:sldId id="348" r:id="rId25"/>
    <p:sldId id="347" r:id="rId26"/>
    <p:sldId id="349" r:id="rId27"/>
    <p:sldId id="352" r:id="rId2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5" autoAdjust="0"/>
    <p:restoredTop sz="94660"/>
  </p:normalViewPr>
  <p:slideViewPr>
    <p:cSldViewPr>
      <p:cViewPr varScale="1">
        <p:scale>
          <a:sx n="104" d="100"/>
          <a:sy n="104" d="100"/>
        </p:scale>
        <p:origin x="1284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4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0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png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Weryfikacja hipotez parametrycznych</a:t>
            </a:r>
            <a:br>
              <a:rPr lang="pl-PL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pl-PL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3009900" y="2747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pic>
        <p:nvPicPr>
          <p:cNvPr id="5325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752600"/>
            <a:ext cx="7086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5562600" y="2133600"/>
            <a:ext cx="2362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pl-PL" i="1"/>
              <a:t>D</a:t>
            </a:r>
            <a:r>
              <a:rPr lang="pl-PL" i="1" baseline="-25000"/>
              <a:t>k </a:t>
            </a:r>
            <a:r>
              <a:rPr lang="pl-PL"/>
              <a:t>= (</a:t>
            </a:r>
            <a:r>
              <a:rPr lang="pl-PL" i="1"/>
              <a:t>D</a:t>
            </a:r>
            <a:r>
              <a:rPr lang="pl-PL" i="1" baseline="-25000"/>
              <a:t>g</a:t>
            </a:r>
            <a:r>
              <a:rPr lang="pl-PL"/>
              <a:t>, +</a:t>
            </a:r>
            <a:r>
              <a:rPr lang="pl-PL">
                <a:sym typeface="Symbol" pitchFamily="18" charset="2"/>
              </a:rPr>
              <a:t></a:t>
            </a:r>
            <a:r>
              <a:rPr lang="pl-PL"/>
              <a:t>)</a:t>
            </a:r>
          </a:p>
        </p:txBody>
      </p:sp>
      <p:sp>
        <p:nvSpPr>
          <p:cNvPr id="53254" name="Rectangle 5"/>
          <p:cNvSpPr>
            <a:spLocks noChangeArrowheads="1"/>
          </p:cNvSpPr>
          <p:nvPr/>
        </p:nvSpPr>
        <p:spPr bwMode="auto">
          <a:xfrm>
            <a:off x="2865438" y="5537200"/>
            <a:ext cx="5668962" cy="558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eaLnBrk="0" hangingPunct="0"/>
            <a:r>
              <a:rPr lang="pl-PL" sz="2000"/>
              <a:t>    </a:t>
            </a:r>
            <a:r>
              <a:rPr lang="pl-PL" sz="2000" i="1"/>
              <a:t>                    E</a:t>
            </a:r>
            <a:r>
              <a:rPr lang="pl-PL" sz="2000"/>
              <a:t>(</a:t>
            </a:r>
            <a:r>
              <a:rPr lang="pl-PL" sz="2000" i="1"/>
              <a:t>D</a:t>
            </a:r>
            <a:r>
              <a:rPr lang="pl-PL" sz="2000"/>
              <a:t>)          </a:t>
            </a:r>
            <a:r>
              <a:rPr lang="pl-PL" sz="2000" i="1"/>
              <a:t>D</a:t>
            </a:r>
            <a:r>
              <a:rPr lang="pl-PL" sz="2000" i="1" baseline="-25000"/>
              <a:t>g</a:t>
            </a:r>
            <a:r>
              <a:rPr lang="pl-PL" sz="2000" i="1"/>
              <a:t>                         D</a:t>
            </a:r>
            <a:endParaRPr lang="pl-PL" sz="2000"/>
          </a:p>
        </p:txBody>
      </p:sp>
      <p:sp>
        <p:nvSpPr>
          <p:cNvPr id="53255" name="Rectangle 6"/>
          <p:cNvSpPr>
            <a:spLocks noChangeArrowheads="1"/>
          </p:cNvSpPr>
          <p:nvPr/>
        </p:nvSpPr>
        <p:spPr bwMode="auto">
          <a:xfrm>
            <a:off x="304800" y="1676400"/>
            <a:ext cx="533400" cy="50482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pl-PL" sz="2000" i="1"/>
              <a:t>f</a:t>
            </a:r>
            <a:r>
              <a:rPr lang="pl-PL" sz="2000"/>
              <a:t>(</a:t>
            </a:r>
            <a:r>
              <a:rPr lang="pl-PL" sz="2000" i="1"/>
              <a:t>D</a:t>
            </a:r>
            <a:r>
              <a:rPr lang="pl-PL" sz="2000"/>
              <a:t>)</a:t>
            </a:r>
          </a:p>
        </p:txBody>
      </p:sp>
      <p:sp>
        <p:nvSpPr>
          <p:cNvPr id="53256" name="Text Box 7"/>
          <p:cNvSpPr txBox="1">
            <a:spLocks noChangeArrowheads="1"/>
          </p:cNvSpPr>
          <p:nvPr/>
        </p:nvSpPr>
        <p:spPr bwMode="auto">
          <a:xfrm>
            <a:off x="4267200" y="1447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/>
              <a:t>B</a:t>
            </a:r>
          </a:p>
        </p:txBody>
      </p:sp>
      <p:graphicFrame>
        <p:nvGraphicFramePr>
          <p:cNvPr id="53250" name="Object 8"/>
          <p:cNvGraphicFramePr>
            <a:graphicFrameLocks noChangeAspect="1"/>
          </p:cNvGraphicFramePr>
          <p:nvPr/>
        </p:nvGraphicFramePr>
        <p:xfrm>
          <a:off x="6248400" y="3886200"/>
          <a:ext cx="446088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3" imgW="152280" imgH="406080" progId="">
                  <p:embed/>
                </p:oleObj>
              </mc:Choice>
              <mc:Fallback>
                <p:oleObj name="Równanie" r:id="rId3" imgW="152280" imgH="40608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886200"/>
                        <a:ext cx="446088" cy="1177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009900" y="2747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pic>
        <p:nvPicPr>
          <p:cNvPr id="5427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00200"/>
            <a:ext cx="7315200" cy="385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7" name="Rectangle 4"/>
          <p:cNvSpPr>
            <a:spLocks noChangeArrowheads="1"/>
          </p:cNvSpPr>
          <p:nvPr/>
        </p:nvSpPr>
        <p:spPr bwMode="auto">
          <a:xfrm>
            <a:off x="304800" y="1676400"/>
            <a:ext cx="533400" cy="50482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pl-PL" sz="2000" i="1"/>
              <a:t>f</a:t>
            </a:r>
            <a:r>
              <a:rPr lang="pl-PL" sz="2000"/>
              <a:t>(</a:t>
            </a:r>
            <a:r>
              <a:rPr lang="pl-PL" sz="2000" i="1"/>
              <a:t>D</a:t>
            </a:r>
            <a:r>
              <a:rPr lang="pl-PL" sz="2000"/>
              <a:t>)</a:t>
            </a:r>
          </a:p>
        </p:txBody>
      </p:sp>
      <p:sp>
        <p:nvSpPr>
          <p:cNvPr id="54278" name="Rectangle 5"/>
          <p:cNvSpPr>
            <a:spLocks noChangeArrowheads="1"/>
          </p:cNvSpPr>
          <p:nvPr/>
        </p:nvSpPr>
        <p:spPr bwMode="auto">
          <a:xfrm>
            <a:off x="5715000" y="2057400"/>
            <a:ext cx="2514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pl-PL" sz="2000" i="1"/>
              <a:t>D</a:t>
            </a:r>
            <a:r>
              <a:rPr lang="pl-PL" sz="2000" i="1" baseline="-25000"/>
              <a:t>k </a:t>
            </a:r>
            <a:r>
              <a:rPr lang="pl-PL" sz="2000"/>
              <a:t>= (</a:t>
            </a:r>
            <a:r>
              <a:rPr lang="pl-PL" sz="2000">
                <a:sym typeface="Times New Roman" pitchFamily="18" charset="0"/>
              </a:rPr>
              <a:t>-</a:t>
            </a:r>
            <a:r>
              <a:rPr lang="pl-PL" sz="2000">
                <a:sym typeface="Symbol" pitchFamily="18" charset="2"/>
              </a:rPr>
              <a:t></a:t>
            </a:r>
            <a:r>
              <a:rPr lang="pl-PL" sz="2000"/>
              <a:t>, </a:t>
            </a:r>
            <a:r>
              <a:rPr lang="pl-PL" sz="2000" i="1"/>
              <a:t>D</a:t>
            </a:r>
            <a:r>
              <a:rPr lang="pl-PL" sz="2000" i="1" baseline="-25000"/>
              <a:t>d</a:t>
            </a:r>
            <a:r>
              <a:rPr lang="pl-PL" sz="2000"/>
              <a:t>)</a:t>
            </a:r>
          </a:p>
        </p:txBody>
      </p:sp>
      <p:sp>
        <p:nvSpPr>
          <p:cNvPr id="54279" name="Rectangle 6"/>
          <p:cNvSpPr>
            <a:spLocks noChangeArrowheads="1"/>
          </p:cNvSpPr>
          <p:nvPr/>
        </p:nvSpPr>
        <p:spPr bwMode="auto">
          <a:xfrm>
            <a:off x="2743200" y="5486400"/>
            <a:ext cx="5410200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eaLnBrk="0" hangingPunct="0"/>
            <a:r>
              <a:rPr lang="pl-PL" sz="2000" i="1"/>
              <a:t>          D</a:t>
            </a:r>
            <a:r>
              <a:rPr lang="pl-PL" sz="2000" i="1" baseline="-25000"/>
              <a:t>d</a:t>
            </a:r>
            <a:r>
              <a:rPr lang="pl-PL" sz="2000" i="1"/>
              <a:t>             E</a:t>
            </a:r>
            <a:r>
              <a:rPr lang="pl-PL" sz="2000"/>
              <a:t>(</a:t>
            </a:r>
            <a:r>
              <a:rPr lang="pl-PL" sz="2000" i="1"/>
              <a:t>D</a:t>
            </a:r>
            <a:r>
              <a:rPr lang="pl-PL" sz="2000"/>
              <a:t>)                                    </a:t>
            </a:r>
            <a:r>
              <a:rPr lang="pl-PL" sz="2000" i="1"/>
              <a:t>D</a:t>
            </a:r>
            <a:endParaRPr lang="pl-PL" sz="2000"/>
          </a:p>
        </p:txBody>
      </p:sp>
      <p:sp>
        <p:nvSpPr>
          <p:cNvPr id="54280" name="Text Box 7"/>
          <p:cNvSpPr txBox="1">
            <a:spLocks noChangeArrowheads="1"/>
          </p:cNvSpPr>
          <p:nvPr/>
        </p:nvSpPr>
        <p:spPr bwMode="auto">
          <a:xfrm>
            <a:off x="4403725" y="14128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/>
              <a:t>C</a:t>
            </a:r>
          </a:p>
        </p:txBody>
      </p:sp>
      <p:graphicFrame>
        <p:nvGraphicFramePr>
          <p:cNvPr id="54274" name="Object 8"/>
          <p:cNvGraphicFramePr>
            <a:graphicFrameLocks noChangeAspect="1"/>
          </p:cNvGraphicFramePr>
          <p:nvPr/>
        </p:nvGraphicFramePr>
        <p:xfrm>
          <a:off x="2514600" y="3733800"/>
          <a:ext cx="446088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3" imgW="152280" imgH="406080" progId="">
                  <p:embed/>
                </p:oleObj>
              </mc:Choice>
              <mc:Fallback>
                <p:oleObj name="Równanie" r:id="rId3" imgW="152280" imgH="40608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733800"/>
                        <a:ext cx="446088" cy="1177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533400" y="558800"/>
            <a:ext cx="8077200" cy="629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pl-PL" dirty="0"/>
              <a:t>Zmienna X w zbiorowości generalnej ma rozkład N(</a:t>
            </a:r>
            <a:r>
              <a:rPr lang="pl-PL" dirty="0" err="1"/>
              <a:t>m,</a:t>
            </a:r>
            <a:r>
              <a:rPr lang="pl-PL" dirty="0" err="1">
                <a:sym typeface="Symbol" pitchFamily="18" charset="2"/>
              </a:rPr>
              <a:t></a:t>
            </a:r>
            <a:r>
              <a:rPr lang="pl-PL" dirty="0"/>
              <a:t>) lub zbliżony do normalnego i wartość m jest nieznana:</a:t>
            </a:r>
          </a:p>
          <a:p>
            <a:pPr marL="457200" indent="-457200" algn="just"/>
            <a:endParaRPr lang="pl-PL" dirty="0"/>
          </a:p>
          <a:p>
            <a:pPr marL="457200" indent="-457200" algn="just"/>
            <a:r>
              <a:rPr lang="pl-PL" dirty="0"/>
              <a:t>H</a:t>
            </a:r>
            <a:r>
              <a:rPr lang="pl-PL" baseline="-25000" dirty="0"/>
              <a:t>0</a:t>
            </a:r>
            <a:r>
              <a:rPr lang="pl-PL" dirty="0"/>
              <a:t>: m=m</a:t>
            </a:r>
            <a:r>
              <a:rPr lang="pl-PL" baseline="-25000" dirty="0"/>
              <a:t>0</a:t>
            </a:r>
            <a:r>
              <a:rPr lang="pl-PL" dirty="0"/>
              <a:t>               H</a:t>
            </a:r>
            <a:r>
              <a:rPr lang="pl-PL" baseline="-25000" dirty="0"/>
              <a:t>1</a:t>
            </a:r>
            <a:r>
              <a:rPr lang="pl-PL" dirty="0"/>
              <a:t>: m</a:t>
            </a:r>
            <a:r>
              <a:rPr lang="pl-PL" dirty="0">
                <a:sym typeface="Symbol" pitchFamily="18" charset="2"/>
              </a:rPr>
              <a:t>m</a:t>
            </a:r>
            <a:r>
              <a:rPr lang="pl-PL" baseline="-25000" dirty="0">
                <a:sym typeface="Symbol" pitchFamily="18" charset="2"/>
              </a:rPr>
              <a:t>0</a:t>
            </a:r>
            <a:endParaRPr lang="pl-PL" dirty="0">
              <a:sym typeface="Symbol" pitchFamily="18" charset="2"/>
            </a:endParaRPr>
          </a:p>
          <a:p>
            <a:pPr marL="457200" indent="-457200" algn="just"/>
            <a:r>
              <a:rPr lang="pl-PL" dirty="0"/>
              <a:t>           		       H</a:t>
            </a:r>
            <a:r>
              <a:rPr lang="pl-PL" baseline="-25000" dirty="0"/>
              <a:t>1</a:t>
            </a:r>
            <a:r>
              <a:rPr lang="pl-PL" dirty="0"/>
              <a:t>: m</a:t>
            </a:r>
            <a:r>
              <a:rPr lang="pl-PL" dirty="0">
                <a:sym typeface="Symbol" pitchFamily="18" charset="2"/>
              </a:rPr>
              <a:t>&gt;m</a:t>
            </a:r>
            <a:r>
              <a:rPr lang="pl-PL" baseline="-25000" dirty="0">
                <a:sym typeface="Symbol" pitchFamily="18" charset="2"/>
              </a:rPr>
              <a:t>0 </a:t>
            </a:r>
            <a:endParaRPr lang="pl-PL" dirty="0">
              <a:sym typeface="Symbol" pitchFamily="18" charset="2"/>
            </a:endParaRPr>
          </a:p>
          <a:p>
            <a:pPr marL="457200" indent="-457200" algn="just"/>
            <a:r>
              <a:rPr lang="pl-PL" dirty="0"/>
              <a:t>                               H</a:t>
            </a:r>
            <a:r>
              <a:rPr lang="pl-PL" baseline="-25000" dirty="0"/>
              <a:t>1</a:t>
            </a:r>
            <a:r>
              <a:rPr lang="pl-PL" dirty="0"/>
              <a:t>: m</a:t>
            </a:r>
            <a:r>
              <a:rPr lang="pl-PL" dirty="0">
                <a:sym typeface="Symbol" pitchFamily="18" charset="2"/>
              </a:rPr>
              <a:t>&lt;m</a:t>
            </a:r>
            <a:r>
              <a:rPr lang="pl-PL" baseline="-25000" dirty="0">
                <a:sym typeface="Symbol" pitchFamily="18" charset="2"/>
              </a:rPr>
              <a:t>0</a:t>
            </a:r>
            <a:endParaRPr lang="pl-PL" dirty="0">
              <a:sym typeface="Symbol" pitchFamily="18" charset="2"/>
            </a:endParaRPr>
          </a:p>
          <a:p>
            <a:pPr marL="457200" indent="-457200" algn="just">
              <a:buFontTx/>
              <a:buAutoNum type="arabicParenR"/>
            </a:pPr>
            <a:r>
              <a:rPr lang="pl-PL" dirty="0">
                <a:sym typeface="Symbol" pitchFamily="18" charset="2"/>
              </a:rPr>
              <a:t> - znane</a:t>
            </a:r>
          </a:p>
          <a:p>
            <a:pPr marL="457200" indent="-457200" algn="just">
              <a:buFontTx/>
              <a:buAutoNum type="arabicParenR"/>
            </a:pPr>
            <a:endParaRPr lang="pl-PL" dirty="0">
              <a:sym typeface="Symbol" pitchFamily="18" charset="2"/>
            </a:endParaRPr>
          </a:p>
          <a:p>
            <a:pPr marL="457200" indent="-457200" algn="just">
              <a:buFontTx/>
              <a:buAutoNum type="arabicParenR"/>
            </a:pPr>
            <a:endParaRPr lang="pl-PL" dirty="0"/>
          </a:p>
          <a:p>
            <a:pPr marL="457200" indent="-457200" algn="just"/>
            <a:r>
              <a:rPr lang="pl-PL" dirty="0"/>
              <a:t>2) </a:t>
            </a:r>
            <a:r>
              <a:rPr lang="pl-PL" dirty="0">
                <a:sym typeface="Symbol" pitchFamily="18" charset="2"/>
              </a:rPr>
              <a:t> - nieznane</a:t>
            </a:r>
            <a:r>
              <a:rPr lang="pl-PL" dirty="0"/>
              <a:t>,    n&gt;30</a:t>
            </a:r>
          </a:p>
          <a:p>
            <a:pPr marL="457200" indent="-457200" algn="just"/>
            <a:endParaRPr lang="pl-PL" dirty="0"/>
          </a:p>
          <a:p>
            <a:pPr marL="457200" indent="-457200" algn="just"/>
            <a:endParaRPr lang="pl-PL" dirty="0"/>
          </a:p>
          <a:p>
            <a:pPr marL="457200" indent="-457200" algn="just"/>
            <a:endParaRPr lang="pl-PL" dirty="0"/>
          </a:p>
          <a:p>
            <a:pPr marL="457200" indent="-457200" algn="just"/>
            <a:r>
              <a:rPr lang="pl-PL" dirty="0">
                <a:sym typeface="Symbol" pitchFamily="18" charset="2"/>
              </a:rPr>
              <a:t>3)  - nieznane,    n30</a:t>
            </a:r>
          </a:p>
          <a:p>
            <a:pPr marL="457200" indent="-457200" algn="just"/>
            <a:endParaRPr lang="pl-PL" dirty="0">
              <a:sym typeface="Symbol" pitchFamily="18" charset="2"/>
            </a:endParaRPr>
          </a:p>
          <a:p>
            <a:pPr marL="457200" indent="-457200" algn="just"/>
            <a:endParaRPr lang="pl-PL" dirty="0">
              <a:sym typeface="Symbol" pitchFamily="18" charset="2"/>
            </a:endParaRPr>
          </a:p>
          <a:p>
            <a:pPr marL="457200" indent="-457200" algn="just"/>
            <a:r>
              <a:rPr lang="pl-PL" dirty="0">
                <a:sym typeface="Symbol" pitchFamily="18" charset="2"/>
              </a:rPr>
              <a:t>Statystyka t ma rozkład Studenta z n-1stopniami swobody</a:t>
            </a:r>
          </a:p>
        </p:txBody>
      </p:sp>
      <p:graphicFrame>
        <p:nvGraphicFramePr>
          <p:cNvPr id="55298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114120" imgH="215640" progId="">
                  <p:embed/>
                </p:oleObj>
              </mc:Choice>
              <mc:Fallback>
                <p:oleObj name="Równanie" r:id="rId2" imgW="114120" imgH="2156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4"/>
          <p:cNvGraphicFramePr>
            <a:graphicFrameLocks noChangeAspect="1"/>
          </p:cNvGraphicFramePr>
          <p:nvPr/>
        </p:nvGraphicFramePr>
        <p:xfrm>
          <a:off x="3059832" y="2348880"/>
          <a:ext cx="3124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1765080" imgH="393480" progId="">
                  <p:embed/>
                </p:oleObj>
              </mc:Choice>
              <mc:Fallback>
                <p:oleObj name="Równanie" r:id="rId4" imgW="1765080" imgH="39348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348880"/>
                        <a:ext cx="31242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5"/>
          <p:cNvGraphicFramePr>
            <a:graphicFrameLocks noChangeAspect="1"/>
          </p:cNvGraphicFramePr>
          <p:nvPr/>
        </p:nvGraphicFramePr>
        <p:xfrm>
          <a:off x="2987824" y="3284984"/>
          <a:ext cx="33496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1892160" imgH="393480" progId="">
                  <p:embed/>
                </p:oleObj>
              </mc:Choice>
              <mc:Fallback>
                <p:oleObj name="Równanie" r:id="rId4" imgW="1892160" imgH="39348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284984"/>
                        <a:ext cx="3349625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6"/>
          <p:cNvGraphicFramePr>
            <a:graphicFrameLocks noChangeAspect="1"/>
          </p:cNvGraphicFramePr>
          <p:nvPr/>
        </p:nvGraphicFramePr>
        <p:xfrm>
          <a:off x="2971800" y="5778500"/>
          <a:ext cx="24050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1358640" imgH="393480" progId="">
                  <p:embed/>
                </p:oleObj>
              </mc:Choice>
              <mc:Fallback>
                <p:oleObj name="Równanie" r:id="rId4" imgW="1358640" imgH="39348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778500"/>
                        <a:ext cx="2405063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304800" y="0"/>
            <a:ext cx="882119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600" b="1" dirty="0"/>
              <a:t>Weryfikacja hipotez dotyczących wartości oczekiwanej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3"/>
          <p:cNvSpPr>
            <a:spLocks noChangeArrowheads="1"/>
          </p:cNvSpPr>
          <p:nvPr/>
        </p:nvSpPr>
        <p:spPr bwMode="auto">
          <a:xfrm>
            <a:off x="304800" y="685800"/>
            <a:ext cx="8382000" cy="316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Przyjmijmy, że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zbiorowość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generalna ma rozkład normalny </a:t>
            </a: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N(m,σ )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 nieznanej wartości średniej.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Ze zbiorowości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tej wylosowano </a:t>
            </a: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n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-elementową pr</a:t>
            </a:r>
            <a:r>
              <a:rPr lang="en-US" sz="1800">
                <a:solidFill>
                  <a:srgbClr val="000000"/>
                </a:solidFill>
                <a:cs typeface="Arial" pitchFamily="34" charset="0"/>
              </a:rPr>
              <a:t>ó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bę statystyczną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w 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celu zweryfikowania hipotezy </a:t>
            </a: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że wartość oczekiwana z pr</a:t>
            </a:r>
            <a:r>
              <a:rPr lang="en-US" sz="1800">
                <a:solidFill>
                  <a:srgbClr val="000000"/>
                </a:solidFill>
                <a:cs typeface="Arial" pitchFamily="34" charset="0"/>
              </a:rPr>
              <a:t>ó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by r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ó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wna jest wartości oczekiwanej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zbiorowości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W tym przypadku hipoteza alternatywna </a:t>
            </a: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m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ó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wi o istotnej r</a:t>
            </a:r>
            <a:r>
              <a:rPr lang="en-US" sz="1800">
                <a:solidFill>
                  <a:srgbClr val="000000"/>
                </a:solidFill>
                <a:cs typeface="Arial" pitchFamily="34" charset="0"/>
              </a:rPr>
              <a:t>ó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żnicy pomiędzy tymi wartościami.</a:t>
            </a:r>
          </a:p>
          <a:p>
            <a:pPr eaLnBrk="0" hangingPunct="0">
              <a:lnSpc>
                <a:spcPct val="140000"/>
              </a:lnSpc>
            </a:pP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: m = m</a:t>
            </a:r>
            <a:r>
              <a:rPr lang="en-US" sz="1800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endParaRPr lang="en-US" sz="1800" baseline="-25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lnSpc>
                <a:spcPct val="140000"/>
              </a:lnSpc>
            </a:pP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: m ≠ m</a:t>
            </a:r>
            <a:r>
              <a:rPr lang="en-US" sz="1800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endParaRPr lang="en-US" sz="1800" baseline="-25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lnSpc>
                <a:spcPct val="140000"/>
              </a:lnSpc>
            </a:pPr>
            <a:endParaRPr lang="en-US" sz="1800"/>
          </a:p>
        </p:txBody>
      </p:sp>
      <p:sp>
        <p:nvSpPr>
          <p:cNvPr id="56326" name="Rectangle 4"/>
          <p:cNvSpPr>
            <a:spLocks noChangeArrowheads="1"/>
          </p:cNvSpPr>
          <p:nvPr/>
        </p:nvSpPr>
        <p:spPr bwMode="auto">
          <a:xfrm>
            <a:off x="381000" y="35814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Wartość statystyki testującej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obliczamy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na podstawie 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wzoru:</a:t>
            </a:r>
          </a:p>
          <a:p>
            <a:pPr eaLnBrk="0" hangingPunct="0"/>
            <a:endParaRPr lang="en-US" sz="1800"/>
          </a:p>
        </p:txBody>
      </p:sp>
      <p:sp>
        <p:nvSpPr>
          <p:cNvPr id="56327" name="Rectangle 5"/>
          <p:cNvSpPr>
            <a:spLocks noChangeArrowheads="1"/>
          </p:cNvSpPr>
          <p:nvPr/>
        </p:nvSpPr>
        <p:spPr bwMode="auto">
          <a:xfrm>
            <a:off x="422910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endParaRPr lang="pl-PL"/>
          </a:p>
        </p:txBody>
      </p:sp>
      <p:sp>
        <p:nvSpPr>
          <p:cNvPr id="56328" name="Rectangle 7"/>
          <p:cNvSpPr>
            <a:spLocks noChangeArrowheads="1"/>
          </p:cNvSpPr>
          <p:nvPr/>
        </p:nvSpPr>
        <p:spPr bwMode="auto">
          <a:xfrm>
            <a:off x="762000" y="5410200"/>
            <a:ext cx="9144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gdzie:</a:t>
            </a:r>
          </a:p>
          <a:p>
            <a:pPr eaLnBrk="0" hangingPunct="0"/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średnia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arytmetyczna </a:t>
            </a:r>
            <a:endParaRPr lang="en-US" sz="18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/>
            <a:r>
              <a:rPr lang="pl-PL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wartość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oczekiwana</a:t>
            </a:r>
            <a:endParaRPr lang="en-US" sz="1800"/>
          </a:p>
        </p:txBody>
      </p:sp>
      <p:graphicFrame>
        <p:nvGraphicFramePr>
          <p:cNvPr id="56323" name="Object 8"/>
          <p:cNvGraphicFramePr>
            <a:graphicFrameLocks noChangeAspect="1"/>
          </p:cNvGraphicFramePr>
          <p:nvPr/>
        </p:nvGraphicFramePr>
        <p:xfrm>
          <a:off x="381000" y="5715000"/>
          <a:ext cx="27781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39579" imgH="164957" progId="">
                  <p:embed/>
                </p:oleObj>
              </mc:Choice>
              <mc:Fallback>
                <p:oleObj r:id="rId2" imgW="139579" imgH="164957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715000"/>
                        <a:ext cx="277813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9"/>
          <p:cNvGraphicFramePr>
            <a:graphicFrameLocks noChangeAspect="1"/>
          </p:cNvGraphicFramePr>
          <p:nvPr/>
        </p:nvGraphicFramePr>
        <p:xfrm>
          <a:off x="381000" y="5943600"/>
          <a:ext cx="3333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03112" imgH="228501" progId="">
                  <p:embed/>
                </p:oleObj>
              </mc:Choice>
              <mc:Fallback>
                <p:oleObj r:id="rId2" imgW="203112" imgH="228501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943600"/>
                        <a:ext cx="3333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904440"/>
              </p:ext>
            </p:extLst>
          </p:nvPr>
        </p:nvGraphicFramePr>
        <p:xfrm>
          <a:off x="2820987" y="4293096"/>
          <a:ext cx="33496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5" imgW="1892300" imgH="393700" progId="">
                  <p:embed/>
                </p:oleObj>
              </mc:Choice>
              <mc:Fallback>
                <p:oleObj name="Równanie" r:id="rId5" imgW="1892300" imgH="3937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87" y="4293096"/>
                        <a:ext cx="334962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381000" y="83820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J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eśli znane jest odchylenie standardowe:</a:t>
            </a:r>
          </a:p>
          <a:p>
            <a:pPr eaLnBrk="0" hangingPunct="0"/>
            <a:endParaRPr lang="en-US" sz="1800"/>
          </a:p>
        </p:txBody>
      </p:sp>
      <p:sp>
        <p:nvSpPr>
          <p:cNvPr id="57350" name="Rectangle 3"/>
          <p:cNvSpPr>
            <a:spLocks noChangeArrowheads="1"/>
          </p:cNvSpPr>
          <p:nvPr/>
        </p:nvSpPr>
        <p:spPr bwMode="auto">
          <a:xfrm>
            <a:off x="422910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endParaRPr lang="pl-PL"/>
          </a:p>
        </p:txBody>
      </p:sp>
      <p:sp>
        <p:nvSpPr>
          <p:cNvPr id="57351" name="Rectangle 5"/>
          <p:cNvSpPr>
            <a:spLocks noChangeArrowheads="1"/>
          </p:cNvSpPr>
          <p:nvPr/>
        </p:nvSpPr>
        <p:spPr bwMode="auto">
          <a:xfrm>
            <a:off x="762000" y="3810000"/>
            <a:ext cx="9144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gdzie:</a:t>
            </a:r>
          </a:p>
          <a:p>
            <a:pPr eaLnBrk="0" hangingPunct="0"/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średnia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arytmetyczna </a:t>
            </a:r>
            <a:endParaRPr lang="en-US" sz="18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/>
            <a:r>
              <a:rPr lang="pl-PL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wartość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oczekiwana</a:t>
            </a:r>
            <a:endParaRPr lang="en-US" sz="1800"/>
          </a:p>
        </p:txBody>
      </p:sp>
      <p:graphicFrame>
        <p:nvGraphicFramePr>
          <p:cNvPr id="57347" name="Object 6"/>
          <p:cNvGraphicFramePr>
            <a:graphicFrameLocks noChangeAspect="1"/>
          </p:cNvGraphicFramePr>
          <p:nvPr/>
        </p:nvGraphicFramePr>
        <p:xfrm>
          <a:off x="381000" y="4114800"/>
          <a:ext cx="27781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39579" imgH="164957" progId="">
                  <p:embed/>
                </p:oleObj>
              </mc:Choice>
              <mc:Fallback>
                <p:oleObj r:id="rId2" imgW="139579" imgH="164957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114800"/>
                        <a:ext cx="277813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7"/>
          <p:cNvGraphicFramePr>
            <a:graphicFrameLocks noChangeAspect="1"/>
          </p:cNvGraphicFramePr>
          <p:nvPr/>
        </p:nvGraphicFramePr>
        <p:xfrm>
          <a:off x="381000" y="4343400"/>
          <a:ext cx="3333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03112" imgH="228501" progId="">
                  <p:embed/>
                </p:oleObj>
              </mc:Choice>
              <mc:Fallback>
                <p:oleObj r:id="rId2" imgW="203112" imgH="228501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343400"/>
                        <a:ext cx="3333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327807"/>
              </p:ext>
            </p:extLst>
          </p:nvPr>
        </p:nvGraphicFramePr>
        <p:xfrm>
          <a:off x="2483768" y="1772816"/>
          <a:ext cx="3960440" cy="885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5" imgW="1765300" imgH="393700" progId="">
                  <p:embed/>
                </p:oleObj>
              </mc:Choice>
              <mc:Fallback>
                <p:oleObj name="Równanie" r:id="rId5" imgW="1765300" imgH="39370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772816"/>
                        <a:ext cx="3960440" cy="8854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4" name="Rectangle 4"/>
          <p:cNvSpPr>
            <a:spLocks noChangeArrowheads="1"/>
          </p:cNvSpPr>
          <p:nvPr/>
        </p:nvSpPr>
        <p:spPr bwMode="auto">
          <a:xfrm>
            <a:off x="381000" y="762000"/>
            <a:ext cx="8458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/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Procedura podejmowania decyzji dotyczących przyjęcia lub odrzucenia </a:t>
            </a: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przebiega następująco:</a:t>
            </a:r>
            <a:endParaRPr lang="pl-PL" sz="1800">
              <a:solidFill>
                <a:srgbClr val="000000"/>
              </a:solidFill>
              <a:latin typeface="Arial" pitchFamily="34" charset="0"/>
            </a:endParaRPr>
          </a:p>
          <a:p>
            <a:pPr algn="just"/>
            <a:endParaRPr lang="en-US" sz="1800">
              <a:solidFill>
                <a:srgbClr val="000000"/>
              </a:solidFill>
              <a:latin typeface="Arial" pitchFamily="34" charset="0"/>
            </a:endParaRPr>
          </a:p>
          <a:p>
            <a:pPr eaLnBrk="0" hangingPunct="0"/>
            <a:r>
              <a:rPr lang="pl-PL" sz="1800" b="1">
                <a:solidFill>
                  <a:srgbClr val="000000"/>
                </a:solidFill>
                <a:latin typeface="Arial" pitchFamily="34" charset="0"/>
              </a:rPr>
              <a:t>a) w</a:t>
            </a:r>
            <a:r>
              <a:rPr lang="pl-PL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przypadku testu dwustronnego (</a:t>
            </a:r>
            <a:r>
              <a:rPr lang="pl-PL" sz="1800" b="1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pl-PL" sz="1800" b="1" i="1" baseline="-2500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pl-PL" sz="1800" b="1" i="1">
                <a:solidFill>
                  <a:srgbClr val="000000"/>
                </a:solidFill>
                <a:cs typeface="Times New Roman" pitchFamily="18" charset="0"/>
              </a:rPr>
              <a:t>: m ≠ m</a:t>
            </a:r>
            <a:r>
              <a:rPr lang="pl-PL" sz="1800" b="1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pl-PL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1800" b="1">
                <a:solidFill>
                  <a:schemeClr val="tx2"/>
                </a:solidFill>
              </a:rPr>
              <a:t> </a:t>
            </a:r>
            <a:endParaRPr lang="en-US" sz="1800" b="1"/>
          </a:p>
        </p:txBody>
      </p:sp>
      <p:sp>
        <p:nvSpPr>
          <p:cNvPr id="58375" name="Rectangle 5"/>
          <p:cNvSpPr>
            <a:spLocks noChangeArrowheads="1"/>
          </p:cNvSpPr>
          <p:nvPr/>
        </p:nvSpPr>
        <p:spPr bwMode="auto">
          <a:xfrm>
            <a:off x="381000" y="2362200"/>
            <a:ext cx="8534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buFontTx/>
              <a:buChar char="•"/>
            </a:pP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jeśli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obliczona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spełnia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nierówność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                  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należy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odrzucić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korzyść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eaLnBrk="0" hangingPunct="0">
              <a:buFontTx/>
              <a:buChar char="•"/>
            </a:pP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 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jeśli natomiast: 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                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nie ma podstaw do odrzucenia </a:t>
            </a:r>
            <a:r>
              <a:rPr lang="pl-PL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pl-PL" sz="1800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endParaRPr lang="en-US" sz="1800" dirty="0"/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304800" y="403860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/>
            <a:r>
              <a:rPr lang="pl-PL" sz="1800" b="1">
                <a:solidFill>
                  <a:srgbClr val="000000"/>
                </a:solidFill>
                <a:latin typeface="Arial" pitchFamily="34" charset="0"/>
              </a:rPr>
              <a:t>b) w</a:t>
            </a:r>
            <a:r>
              <a:rPr lang="en-US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przypadku testu jednostronnego (</a:t>
            </a:r>
            <a:r>
              <a:rPr lang="en-US" sz="1800" b="1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b="1" i="1" baseline="-2500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 b="1" i="1">
                <a:solidFill>
                  <a:srgbClr val="000000"/>
                </a:solidFill>
                <a:cs typeface="Times New Roman" pitchFamily="18" charset="0"/>
              </a:rPr>
              <a:t>: m &lt; m</a:t>
            </a:r>
            <a:r>
              <a:rPr lang="en-US" sz="1800" b="1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 b="1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lub</a:t>
            </a:r>
            <a:r>
              <a:rPr lang="en-US" sz="1800" b="1" i="1">
                <a:solidFill>
                  <a:srgbClr val="000000"/>
                </a:solidFill>
                <a:cs typeface="Times New Roman" pitchFamily="18" charset="0"/>
              </a:rPr>
              <a:t> H</a:t>
            </a:r>
            <a:r>
              <a:rPr lang="en-US" sz="1800" b="1" i="1" baseline="-2500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 b="1" i="1">
                <a:solidFill>
                  <a:srgbClr val="000000"/>
                </a:solidFill>
                <a:cs typeface="Times New Roman" pitchFamily="18" charset="0"/>
              </a:rPr>
              <a:t>: m &gt; m</a:t>
            </a:r>
            <a:r>
              <a:rPr lang="en-US" sz="1800" b="1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eaLnBrk="0" hangingPunct="0"/>
            <a:endParaRPr lang="en-US" sz="1800" b="1"/>
          </a:p>
        </p:txBody>
      </p:sp>
      <p:sp>
        <p:nvSpPr>
          <p:cNvPr id="58377" name="Rectangle 9"/>
          <p:cNvSpPr>
            <a:spLocks noChangeArrowheads="1"/>
          </p:cNvSpPr>
          <p:nvPr/>
        </p:nvSpPr>
        <p:spPr bwMode="auto">
          <a:xfrm>
            <a:off x="304800" y="4800600"/>
            <a:ext cx="8534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buFontTx/>
              <a:buChar char="•"/>
            </a:pP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  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jeśli wartość obliczona </a:t>
            </a:r>
            <a:r>
              <a:rPr lang="en-US" sz="1800" i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spełnia nierówność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   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- należy odrzucić</a:t>
            </a:r>
            <a:b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na korzyść </a:t>
            </a: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eaLnBrk="0" hangingPunct="0">
              <a:buFontTx/>
              <a:buChar char="•"/>
            </a:pP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 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jeśli natomiast: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              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nie ma podstaw do odrzucenia </a:t>
            </a:r>
            <a:r>
              <a:rPr lang="pl-PL" sz="1800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pl-PL" sz="1800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800">
                <a:solidFill>
                  <a:schemeClr val="tx2"/>
                </a:solidFill>
              </a:rPr>
              <a:t> </a:t>
            </a:r>
            <a:endParaRPr lang="en-US" sz="1800"/>
          </a:p>
        </p:txBody>
      </p:sp>
      <p:graphicFrame>
        <p:nvGraphicFramePr>
          <p:cNvPr id="10" name="Obiekt 9"/>
          <p:cNvGraphicFramePr>
            <a:graphicFrameLocks noChangeAspect="1"/>
          </p:cNvGraphicFramePr>
          <p:nvPr/>
        </p:nvGraphicFramePr>
        <p:xfrm>
          <a:off x="5364088" y="2348880"/>
          <a:ext cx="804664" cy="447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457200" imgH="253800" progId="Equation.3">
                  <p:embed/>
                </p:oleObj>
              </mc:Choice>
              <mc:Fallback>
                <p:oleObj name="Równanie" r:id="rId2" imgW="457200" imgH="2538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348880"/>
                        <a:ext cx="804664" cy="4470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iekt 10"/>
          <p:cNvGraphicFramePr>
            <a:graphicFrameLocks noChangeAspect="1"/>
          </p:cNvGraphicFramePr>
          <p:nvPr/>
        </p:nvGraphicFramePr>
        <p:xfrm>
          <a:off x="2411760" y="2852936"/>
          <a:ext cx="747058" cy="415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457200" imgH="253800" progId="Equation.3">
                  <p:embed/>
                </p:oleObj>
              </mc:Choice>
              <mc:Fallback>
                <p:oleObj name="Równanie" r:id="rId4" imgW="457200" imgH="253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852936"/>
                        <a:ext cx="747058" cy="415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5751513" y="4797425"/>
          <a:ext cx="89376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6" imgW="507960" imgH="253800" progId="Equation.3">
                  <p:embed/>
                </p:oleObj>
              </mc:Choice>
              <mc:Fallback>
                <p:oleObj name="Równanie" r:id="rId6" imgW="507960" imgH="2538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1513" y="4797425"/>
                        <a:ext cx="893762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2154238" y="5300663"/>
          <a:ext cx="8302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8" imgW="507960" imgH="253800" progId="Equation.3">
                  <p:embed/>
                </p:oleObj>
              </mc:Choice>
              <mc:Fallback>
                <p:oleObj name="Równanie" r:id="rId8" imgW="507960" imgH="2538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238" y="5300663"/>
                        <a:ext cx="83026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2"/>
          <p:cNvSpPr>
            <a:spLocks noChangeArrowheads="1"/>
          </p:cNvSpPr>
          <p:nvPr/>
        </p:nvSpPr>
        <p:spPr bwMode="auto">
          <a:xfrm>
            <a:off x="381000" y="381000"/>
            <a:ext cx="807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przypadku, gdy odchylenie standardowe nie jest znane, należy posłużyć się odchyleniem standardowym z próby. Wartość sprawdzianu hipotezy obliczamy wykorzystując następujący wzór:</a:t>
            </a:r>
          </a:p>
          <a:p>
            <a:pPr eaLnBrk="0" hangingPunct="0"/>
            <a:endParaRPr lang="pl-PL" sz="2000">
              <a:latin typeface="Arial" pitchFamily="34" charset="0"/>
            </a:endParaRP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4205288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sp>
        <p:nvSpPr>
          <p:cNvPr id="59398" name="Rectangle 5"/>
          <p:cNvSpPr>
            <a:spLocks noChangeArrowheads="1"/>
          </p:cNvSpPr>
          <p:nvPr/>
        </p:nvSpPr>
        <p:spPr bwMode="auto">
          <a:xfrm>
            <a:off x="381000" y="3581400"/>
            <a:ext cx="81534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Granicę obszaru krytycznego dla zadanego poziomu istotności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α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odczytujemy z tablicy rozkładu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-Studenta dla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r =n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-1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stopni swobody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.</a:t>
            </a:r>
            <a:endParaRPr lang="pl-PL" sz="2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/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przypadku testu dwustronnego (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≠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obszar krytyczny ma postać:</a:t>
            </a:r>
          </a:p>
          <a:p>
            <a:pPr eaLnBrk="0" hangingPunct="0"/>
            <a:endParaRPr lang="pl-PL" sz="2000">
              <a:latin typeface="Arial" pitchFamily="34" charset="0"/>
            </a:endParaRP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370998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sp>
        <p:nvSpPr>
          <p:cNvPr id="59400" name="Rectangle 10"/>
          <p:cNvSpPr>
            <a:spLocks noChangeArrowheads="1"/>
          </p:cNvSpPr>
          <p:nvPr/>
        </p:nvSpPr>
        <p:spPr bwMode="auto">
          <a:xfrm>
            <a:off x="4100513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sp>
        <p:nvSpPr>
          <p:cNvPr id="59401" name="Rectangle 12"/>
          <p:cNvSpPr>
            <a:spLocks noChangeArrowheads="1"/>
          </p:cNvSpPr>
          <p:nvPr/>
        </p:nvSpPr>
        <p:spPr bwMode="auto">
          <a:xfrm>
            <a:off x="416718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graphicFrame>
        <p:nvGraphicFramePr>
          <p:cNvPr id="10" name="Obiekt 9"/>
          <p:cNvGraphicFramePr>
            <a:graphicFrameLocks noChangeAspect="1"/>
          </p:cNvGraphicFramePr>
          <p:nvPr/>
        </p:nvGraphicFramePr>
        <p:xfrm>
          <a:off x="2411760" y="5157192"/>
          <a:ext cx="414046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1460160" imgH="228600" progId="Equation.3">
                  <p:embed/>
                </p:oleObj>
              </mc:Choice>
              <mc:Fallback>
                <p:oleObj name="Równanie" r:id="rId2" imgW="146016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5157192"/>
                        <a:ext cx="4140460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984609"/>
              </p:ext>
            </p:extLst>
          </p:nvPr>
        </p:nvGraphicFramePr>
        <p:xfrm>
          <a:off x="3217068" y="1844824"/>
          <a:ext cx="297524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1358310" imgH="393529" progId="">
                  <p:embed/>
                </p:oleObj>
              </mc:Choice>
              <mc:Fallback>
                <p:oleObj name="Równanie" r:id="rId4" imgW="1358310" imgH="393529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068" y="1844824"/>
                        <a:ext cx="2975240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2"/>
          <p:cNvSpPr>
            <a:spLocks noChangeArrowheads="1"/>
          </p:cNvSpPr>
          <p:nvPr/>
        </p:nvSpPr>
        <p:spPr bwMode="auto">
          <a:xfrm>
            <a:off x="457200" y="2743200"/>
            <a:ext cx="81534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Jeżeli obliczona wartość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t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znajdzie się w obszarze krytycznym, to wtedy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należy odrzucić na korzyść hipotezy alternatywnej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</a:rPr>
              <a:t>            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przeciwnym razie nie ma podstaw do jej odrzucenia.</a:t>
            </a:r>
          </a:p>
          <a:p>
            <a:pPr algn="just" eaLnBrk="0" hangingPunct="0"/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Hipoteza zerowa może również przyjąć postać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≤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lub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≥ 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.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endParaRPr lang="pl-PL" sz="2000">
              <a:solidFill>
                <a:srgbClr val="000000"/>
              </a:solidFill>
              <a:latin typeface="Arial" pitchFamily="34" charset="0"/>
            </a:endParaRPr>
          </a:p>
          <a:p>
            <a:pPr algn="just" eaLnBrk="0" hangingPunct="0"/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pierwszym przypadku hipoteza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&gt;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 w drugim: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&lt;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.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Taki zapis jednoznacznie określa sposób wyznaczenia obszaru krytycznego.</a:t>
            </a:r>
          </a:p>
          <a:p>
            <a:pPr eaLnBrk="0" hangingPunct="0"/>
            <a:endParaRPr lang="pl-PL" sz="2000">
              <a:latin typeface="Arial" pitchFamily="34" charset="0"/>
            </a:endParaRPr>
          </a:p>
        </p:txBody>
      </p:sp>
      <p:sp>
        <p:nvSpPr>
          <p:cNvPr id="60421" name="Rectangle 3"/>
          <p:cNvSpPr>
            <a:spLocks noChangeArrowheads="1"/>
          </p:cNvSpPr>
          <p:nvPr/>
        </p:nvSpPr>
        <p:spPr bwMode="auto">
          <a:xfrm>
            <a:off x="457200" y="381000"/>
            <a:ext cx="830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przypadku testów jednostronnych (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&lt;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lub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&gt;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mamy natomiast:</a:t>
            </a:r>
          </a:p>
          <a:p>
            <a:pPr eaLnBrk="0" hangingPunct="0"/>
            <a:endParaRPr lang="pl-PL" sz="2000">
              <a:latin typeface="Arial" pitchFamily="34" charset="0"/>
            </a:endParaRP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3810000" y="1600200"/>
            <a:ext cx="573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/>
              <a:t>lub</a:t>
            </a:r>
          </a:p>
        </p:txBody>
      </p:sp>
      <p:graphicFrame>
        <p:nvGraphicFramePr>
          <p:cNvPr id="7" name="Obiekt 6"/>
          <p:cNvGraphicFramePr>
            <a:graphicFrameLocks noChangeAspect="1"/>
          </p:cNvGraphicFramePr>
          <p:nvPr/>
        </p:nvGraphicFramePr>
        <p:xfrm>
          <a:off x="1058863" y="1557338"/>
          <a:ext cx="2181225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965160" imgH="228600" progId="Equation.3">
                  <p:embed/>
                </p:oleObj>
              </mc:Choice>
              <mc:Fallback>
                <p:oleObj name="Równanie" r:id="rId2" imgW="96516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1557338"/>
                        <a:ext cx="2181225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iekt 7"/>
          <p:cNvGraphicFramePr>
            <a:graphicFrameLocks noChangeAspect="1"/>
          </p:cNvGraphicFramePr>
          <p:nvPr/>
        </p:nvGraphicFramePr>
        <p:xfrm>
          <a:off x="5039184" y="1556792"/>
          <a:ext cx="1764196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799920" imgH="228600" progId="Equation.3">
                  <p:embed/>
                </p:oleObj>
              </mc:Choice>
              <mc:Fallback>
                <p:oleObj name="Równanie" r:id="rId4" imgW="79992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9184" y="1556792"/>
                        <a:ext cx="1764196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ChangeArrowheads="1"/>
          </p:cNvSpPr>
          <p:nvPr/>
        </p:nvSpPr>
        <p:spPr bwMode="auto">
          <a:xfrm>
            <a:off x="381000" y="457200"/>
            <a:ext cx="85344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tabLst>
                <a:tab pos="449263" algn="r"/>
              </a:tabLst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eaLnBrk="0" hangingPunct="0">
              <a:tabLst>
                <a:tab pos="449263" algn="r"/>
              </a:tabLst>
            </a:pPr>
            <a:r>
              <a:rPr lang="en-US" sz="18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Przykład</a:t>
            </a:r>
            <a:r>
              <a:rPr lang="en-US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l-PL" sz="1800" b="1" dirty="0">
              <a:solidFill>
                <a:srgbClr val="000000"/>
              </a:solidFill>
              <a:latin typeface="Arial" pitchFamily="34" charset="0"/>
            </a:endParaRPr>
          </a:p>
          <a:p>
            <a:pPr eaLnBrk="0" hangingPunct="0">
              <a:tabLst>
                <a:tab pos="449263" algn="r"/>
              </a:tabLst>
            </a:pPr>
            <a:endParaRPr lang="pl-PL" sz="1800" b="1" dirty="0">
              <a:solidFill>
                <a:srgbClr val="000000"/>
              </a:solidFill>
              <a:latin typeface="Arial" pitchFamily="34" charset="0"/>
            </a:endParaRPr>
          </a:p>
          <a:p>
            <a:pPr algn="just" eaLnBrk="0" hangingPunct="0">
              <a:lnSpc>
                <a:spcPct val="170000"/>
              </a:lnSpc>
              <a:tabLst>
                <a:tab pos="449263" algn="r"/>
              </a:tabLst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podstawie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badań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rynku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nieruchomości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przeprowadzonych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w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pierwszym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kwartale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zeszłego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roku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800" dirty="0" err="1">
                <a:solidFill>
                  <a:srgbClr val="000000"/>
                </a:solidFill>
                <a:latin typeface="Arial" pitchFamily="34" charset="0"/>
              </a:rPr>
              <a:t>ob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liczono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że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średnia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lokali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mieszkalnych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miejscowości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wynosi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500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zł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/m</a:t>
            </a:r>
            <a:r>
              <a:rPr lang="en-US" sz="1800" baseline="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W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drugim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kwartale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zeszłego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roku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specjalista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w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pewnej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firmie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zajmującej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się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sprzedażą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nieruchomości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przeprowadził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25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elementowej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próbie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podobne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badanie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stwierdził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że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średnia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lokali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mieszkalnych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wyniosła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560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zł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/m</a:t>
            </a:r>
            <a:r>
              <a:rPr lang="en-US" sz="1800" baseline="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odchylenie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standardowe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250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zł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/m</a:t>
            </a:r>
            <a:r>
              <a:rPr lang="en-US" sz="1800" baseline="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Czy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oznacza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to,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że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ceny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nieruchomości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wzrosły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?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Należy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przyjąć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poziom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istotności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α = 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0,05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.</a:t>
            </a:r>
            <a:endParaRPr lang="en-US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tabLst>
                <a:tab pos="449263" algn="r"/>
              </a:tabLst>
            </a:pP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1445" name="Rectangle 2"/>
              <p:cNvSpPr>
                <a:spLocks noChangeArrowheads="1"/>
              </p:cNvSpPr>
              <p:nvPr/>
            </p:nvSpPr>
            <p:spPr bwMode="auto">
              <a:xfrm>
                <a:off x="381000" y="457200"/>
                <a:ext cx="8458200" cy="59201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r>
                  <a:rPr lang="en-US" sz="18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Rozwiązanie</a:t>
                </a:r>
                <a:endParaRPr lang="en-US" sz="1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hangingPunct="0"/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Formułujemy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hipotezy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eaLnBrk="0" hangingPunct="0"/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0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: m</a:t>
                </a:r>
                <a:r>
                  <a:rPr lang="en-US" sz="1800" dirty="0">
                    <a:solidFill>
                      <a:srgbClr val="000000"/>
                    </a:solidFill>
                    <a:cs typeface="Times New Roman" pitchFamily="18" charset="0"/>
                  </a:rPr>
                  <a:t> = </a:t>
                </a:r>
                <a:r>
                  <a:rPr lang="pl-PL" dirty="0">
                    <a:solidFill>
                      <a:srgbClr val="000000"/>
                    </a:solidFill>
                    <a:cs typeface="Times New Roman" pitchFamily="18" charset="0"/>
                  </a:rPr>
                  <a:t>6</a:t>
                </a:r>
                <a:r>
                  <a:rPr lang="en-US" sz="1800" dirty="0">
                    <a:solidFill>
                      <a:srgbClr val="000000"/>
                    </a:solidFill>
                    <a:cs typeface="Times New Roman" pitchFamily="18" charset="0"/>
                  </a:rPr>
                  <a:t>500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>
                    <a:solidFill>
                      <a:srgbClr val="000000"/>
                    </a:solidFill>
                    <a:cs typeface="Arial" pitchFamily="34" charset="0"/>
                  </a:rPr>
                  <a:t>–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średnia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cena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nieruchomości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dalej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wynosi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l-PL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6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500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zł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/m</a:t>
                </a:r>
                <a:r>
                  <a:rPr lang="en-US" sz="1800" baseline="30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1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hangingPunct="0"/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: m</a:t>
                </a:r>
                <a:r>
                  <a:rPr lang="en-US" sz="1800" dirty="0">
                    <a:solidFill>
                      <a:srgbClr val="000000"/>
                    </a:solidFill>
                    <a:cs typeface="Times New Roman" pitchFamily="18" charset="0"/>
                  </a:rPr>
                  <a:t> &gt; </a:t>
                </a:r>
                <a:r>
                  <a:rPr lang="pl-PL" dirty="0">
                    <a:solidFill>
                      <a:srgbClr val="000000"/>
                    </a:solidFill>
                    <a:cs typeface="Times New Roman" pitchFamily="18" charset="0"/>
                  </a:rPr>
                  <a:t>6</a:t>
                </a:r>
                <a:r>
                  <a:rPr lang="en-US" sz="1800" dirty="0">
                    <a:solidFill>
                      <a:srgbClr val="000000"/>
                    </a:solidFill>
                    <a:cs typeface="Times New Roman" pitchFamily="18" charset="0"/>
                  </a:rPr>
                  <a:t>500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>
                    <a:solidFill>
                      <a:srgbClr val="000000"/>
                    </a:solidFill>
                    <a:cs typeface="Arial" pitchFamily="34" charset="0"/>
                  </a:rPr>
                  <a:t>–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średnia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cena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nieruchomość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wzrosła</a:t>
                </a:r>
                <a:endParaRPr lang="en-US" sz="1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hangingPunct="0"/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 </a:t>
                </a:r>
              </a:p>
              <a:p>
                <a:pPr algn="just" eaLnBrk="0" hangingPunct="0"/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Ponieważ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nie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znamy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odchylenia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standardowego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l-PL" sz="1800" dirty="0">
                    <a:solidFill>
                      <a:srgbClr val="000000"/>
                    </a:solidFill>
                    <a:latin typeface="Arial" pitchFamily="34" charset="0"/>
                  </a:rPr>
                  <a:t>zbiorowości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posłużymy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się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wzorem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eaLnBrk="0" hangingPunct="0"/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 </a:t>
                </a:r>
                <a:endParaRPr lang="pl-PL" sz="1800" dirty="0">
                  <a:solidFill>
                    <a:srgbClr val="000000"/>
                  </a:solidFill>
                  <a:latin typeface="Arial" pitchFamily="34" charset="0"/>
                </a:endParaRPr>
              </a:p>
              <a:p>
                <a:pPr eaLnBrk="0" hangingPunct="0"/>
                <a:r>
                  <a:rPr lang="pl-PL" sz="18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l-PL" sz="1800" b="0" i="0" smtClean="0">
                        <a:solidFill>
                          <a:srgbClr val="000000"/>
                        </a:solidFill>
                        <a:latin typeface="Cambria Math"/>
                      </a:rPr>
                      <m:t>t</m:t>
                    </m:r>
                    <m:r>
                      <a:rPr lang="pl-PL" sz="1800" b="0" i="0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l-PL" sz="1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pl-PL" sz="18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pl-PL" sz="1800" b="0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pl-PL" sz="1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1800" b="0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pl-PL" sz="1800" b="0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𝑠</m:t>
                        </m:r>
                      </m:den>
                    </m:f>
                    <m:rad>
                      <m:radPr>
                        <m:degHide m:val="on"/>
                        <m:ctrlPr>
                          <a:rPr lang="pl-PL" sz="1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e>
                    </m:rad>
                    <m:r>
                      <a:rPr lang="pl-PL" sz="1800" b="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l-PL" sz="1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6560</m:t>
                        </m:r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6500</m:t>
                        </m:r>
                      </m:num>
                      <m:den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250</m:t>
                        </m:r>
                      </m:den>
                    </m:f>
                    <m:rad>
                      <m:radPr>
                        <m:degHide m:val="on"/>
                        <m:ctrlPr>
                          <a:rPr lang="pl-PL" sz="1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24</m:t>
                        </m:r>
                      </m:e>
                    </m:rad>
                    <m:r>
                      <a:rPr lang="pl-PL" sz="1800" b="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pl-PL" sz="1800" b="0" i="1" smtClean="0">
                        <a:solidFill>
                          <a:srgbClr val="000000"/>
                        </a:solidFill>
                        <a:latin typeface="Cambria Math"/>
                      </a:rPr>
                      <m:t>1</m:t>
                    </m:r>
                    <m:r>
                      <a:rPr lang="pl-PL" sz="1800" b="0" i="1" smtClean="0">
                        <a:solidFill>
                          <a:srgbClr val="000000"/>
                        </a:solidFill>
                        <a:latin typeface="Cambria Math"/>
                      </a:rPr>
                      <m:t>,</m:t>
                    </m:r>
                    <m:r>
                      <a:rPr lang="pl-PL" sz="1800" b="0" i="1" smtClean="0">
                        <a:solidFill>
                          <a:srgbClr val="000000"/>
                        </a:solidFill>
                        <a:latin typeface="Cambria Math"/>
                      </a:rPr>
                      <m:t>18</m:t>
                    </m:r>
                  </m:oMath>
                </a14:m>
                <a:endParaRPr lang="pl-PL" sz="1800" dirty="0">
                  <a:solidFill>
                    <a:srgbClr val="000000"/>
                  </a:solidFill>
                  <a:latin typeface="Arial" pitchFamily="34" charset="0"/>
                </a:endParaRPr>
              </a:p>
              <a:p>
                <a:pPr eaLnBrk="0" hangingPunct="0"/>
                <a:endParaRPr lang="en-US" sz="1800" dirty="0">
                  <a:solidFill>
                    <a:srgbClr val="000000"/>
                  </a:solidFill>
                  <a:latin typeface="Arial" pitchFamily="34" charset="0"/>
                </a:endParaRPr>
              </a:p>
              <a:p>
                <a:pPr algn="just" eaLnBrk="0" hangingPunct="0">
                  <a:lnSpc>
                    <a:spcPct val="170000"/>
                  </a:lnSpc>
                </a:pP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przypadku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testu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jednostronnego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odczytujemy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z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tablicy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rozkładu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-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Studenta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,</a:t>
                </a:r>
                <a:b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dla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r</a:t>
                </a:r>
                <a:r>
                  <a:rPr lang="en-US" sz="1800" dirty="0">
                    <a:solidFill>
                      <a:srgbClr val="000000"/>
                    </a:solidFill>
                    <a:cs typeface="Times New Roman" pitchFamily="18" charset="0"/>
                  </a:rPr>
                  <a:t> = 25-1=24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stopni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swobody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l-PL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α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>
                    <a:solidFill>
                      <a:srgbClr val="000000"/>
                    </a:solidFill>
                    <a:cs typeface="Times New Roman" pitchFamily="18" charset="0"/>
                  </a:rPr>
                  <a:t>= 0,</a:t>
                </a:r>
                <a:r>
                  <a:rPr lang="pl-PL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n-US" sz="1800" i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wartość</a:t>
                </a:r>
                <a:r>
                  <a:rPr lang="pl-PL" sz="1800" dirty="0">
                    <a:solidFill>
                      <a:srgbClr val="000000"/>
                    </a:solidFill>
                    <a:latin typeface="Arial" pitchFamily="34" charset="0"/>
                  </a:rPr>
                  <a:t>                          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algn="just" eaLnBrk="0" hangingPunct="0"/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 </a:t>
                </a:r>
              </a:p>
              <a:p>
                <a:pPr algn="just" eaLnBrk="0" hangingPunct="0">
                  <a:lnSpc>
                    <a:spcPct val="130000"/>
                  </a:lnSpc>
                </a:pP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Ponieważ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pl-PL" sz="1800" dirty="0">
                    <a:solidFill>
                      <a:srgbClr val="000000"/>
                    </a:solidFill>
                    <a:latin typeface="Arial" pitchFamily="34" charset="0"/>
                  </a:rPr>
                  <a:t>                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-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nie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ma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podstaw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do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odrzucenia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0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</a:t>
                </a:r>
                <a:r>
                  <a:rPr lang="en-US" sz="1800" dirty="0" err="1">
                    <a:solidFill>
                      <a:srgbClr val="000000"/>
                    </a:solidFill>
                    <a:cs typeface="Arial" pitchFamily="34" charset="0"/>
                  </a:rPr>
                  <a:t>ó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wiącej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o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r</a:t>
                </a:r>
                <a:r>
                  <a:rPr lang="en-US" sz="1800" dirty="0" err="1">
                    <a:solidFill>
                      <a:srgbClr val="000000"/>
                    </a:solidFill>
                    <a:cs typeface="Arial" pitchFamily="34" charset="0"/>
                  </a:rPr>
                  <a:t>ó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wności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cen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jednostkowych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lokali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mieszkalnych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w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badanych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okresach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Można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zatem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stwierdzić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z 95%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pewnością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że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średnia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cena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jednostkowa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została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tym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samym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poziomie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eaLnBrk="0" hangingPunct="0"/>
                <a:endParaRPr lang="en-US" sz="1800" dirty="0"/>
              </a:p>
            </p:txBody>
          </p:sp>
        </mc:Choice>
        <mc:Fallback xmlns="">
          <p:sp>
            <p:nvSpPr>
              <p:cNvPr id="61445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457200"/>
                <a:ext cx="8458200" cy="5920148"/>
              </a:xfrm>
              <a:prstGeom prst="rect">
                <a:avLst/>
              </a:prstGeom>
              <a:blipFill rotWithShape="1">
                <a:blip r:embed="rId3"/>
                <a:stretch>
                  <a:fillRect l="-649" t="-515" r="-57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i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841052"/>
              </p:ext>
            </p:extLst>
          </p:nvPr>
        </p:nvGraphicFramePr>
        <p:xfrm>
          <a:off x="5652120" y="3933056"/>
          <a:ext cx="1304622" cy="399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787320" imgH="241200" progId="Equation.3">
                  <p:embed/>
                </p:oleObj>
              </mc:Choice>
              <mc:Fallback>
                <p:oleObj name="Równanie" r:id="rId4" imgW="787320" imgH="241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933056"/>
                        <a:ext cx="1304622" cy="3998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0614848"/>
              </p:ext>
            </p:extLst>
          </p:nvPr>
        </p:nvGraphicFramePr>
        <p:xfrm>
          <a:off x="1691680" y="4509120"/>
          <a:ext cx="868040" cy="434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6" imgW="507960" imgH="253800" progId="Equation.3">
                  <p:embed/>
                </p:oleObj>
              </mc:Choice>
              <mc:Fallback>
                <p:oleObj name="Równanie" r:id="rId6" imgW="507960" imgH="253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509120"/>
                        <a:ext cx="868040" cy="4340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381000" y="4572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pl-PL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WERYFIKACJA HIPOTEZ STATYSTYCZNYCH</a:t>
            </a:r>
            <a:r>
              <a:rPr lang="en-US" b="1">
                <a:solidFill>
                  <a:schemeClr val="tx2"/>
                </a:solidFill>
              </a:rPr>
              <a:t> </a:t>
            </a:r>
            <a:endParaRPr lang="en-US" b="1"/>
          </a:p>
        </p:txBody>
      </p:sp>
      <p:sp>
        <p:nvSpPr>
          <p:cNvPr id="250883" name="Rectangle 3"/>
          <p:cNvSpPr>
            <a:spLocks noChangeArrowheads="1"/>
          </p:cNvSpPr>
          <p:nvPr/>
        </p:nvSpPr>
        <p:spPr bwMode="auto">
          <a:xfrm>
            <a:off x="381000" y="1600200"/>
            <a:ext cx="838200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lnSpc>
                <a:spcPct val="180000"/>
              </a:lnSpc>
            </a:pP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Przez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statystyczną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rozumie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dowolne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przypuszczenie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temat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parametrów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lub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postaci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funkcyjnej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2000" dirty="0">
                <a:solidFill>
                  <a:srgbClr val="000000"/>
                </a:solidFill>
                <a:latin typeface="Arial" pitchFamily="34" charset="0"/>
              </a:rPr>
              <a:t>zbiorowości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generalnej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pl-PL" sz="200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 </a:t>
            </a:r>
            <a:r>
              <a:rPr lang="en-US" sz="20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hipotezą</a:t>
            </a:r>
            <a:r>
              <a:rPr lang="en-US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parametryczną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mamy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do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czynienia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gdy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przypuszczenie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dotyczy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parametrów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rozkładu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natomiast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pozostałe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hipotezy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nazywane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są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hipotezami</a:t>
            </a:r>
            <a:r>
              <a:rPr lang="en-US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nieparametrycznymi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 eaLnBrk="0" hangingPunct="0">
              <a:lnSpc>
                <a:spcPct val="180000"/>
              </a:lnSpc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testach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istotności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</a:t>
            </a:r>
            <a:r>
              <a:rPr lang="en-US" sz="2000" baseline="-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formułuje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jako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„o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równości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natomiast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alternatywną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</a:t>
            </a:r>
            <a:r>
              <a:rPr lang="en-US" sz="2000" baseline="-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jako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 „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różności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”, „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większości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lub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„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mniejszości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”.</a:t>
            </a:r>
          </a:p>
          <a:p>
            <a:pPr algn="just" eaLnBrk="0" hangingPunct="0">
              <a:lnSpc>
                <a:spcPct val="18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2"/>
          <p:cNvSpPr>
            <a:spLocks noChangeArrowheads="1"/>
          </p:cNvSpPr>
          <p:nvPr/>
        </p:nvSpPr>
        <p:spPr bwMode="auto">
          <a:xfrm>
            <a:off x="381000" y="381000"/>
            <a:ext cx="853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/>
            <a:r>
              <a:rPr lang="pl-PL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WERYFIKACJA ISTOTNOŚCI RÓŻNICY MIĘDZY WARTOŚCIAMI OCZEKIWANYMI DWÓCH ZMIENNYCH LOSOWYCH</a:t>
            </a:r>
            <a:r>
              <a:rPr lang="en-US" sz="1800" b="1">
                <a:solidFill>
                  <a:schemeClr val="tx2"/>
                </a:solidFill>
              </a:rPr>
              <a:t> </a:t>
            </a:r>
            <a:endParaRPr lang="en-US" sz="1800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661" name="Rectangle 3"/>
              <p:cNvSpPr>
                <a:spLocks noChangeArrowheads="1"/>
              </p:cNvSpPr>
              <p:nvPr/>
            </p:nvSpPr>
            <p:spPr bwMode="auto">
              <a:xfrm>
                <a:off x="381000" y="1219200"/>
                <a:ext cx="8458200" cy="34635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 algn="just"/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Weryfikacji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poddawana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jest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najczęściej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hipoteza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0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</a:t>
                </a:r>
                <a:r>
                  <a:rPr lang="en-US" sz="1800" dirty="0" err="1">
                    <a:solidFill>
                      <a:srgbClr val="000000"/>
                    </a:solidFill>
                    <a:cs typeface="Arial" pitchFamily="34" charset="0"/>
                  </a:rPr>
                  <a:t>ó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wiąca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że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nie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ma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istotnej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r</a:t>
                </a:r>
                <a:r>
                  <a:rPr lang="en-US" sz="1800" dirty="0" err="1">
                    <a:solidFill>
                      <a:srgbClr val="000000"/>
                    </a:solidFill>
                    <a:cs typeface="Arial" pitchFamily="34" charset="0"/>
                  </a:rPr>
                  <a:t>ó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żnicy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między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wartościami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oczekiwanymi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wobec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hipotezy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alternatywnej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sugerującej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istotną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r</a:t>
                </a:r>
                <a:r>
                  <a:rPr lang="en-US" sz="1800" dirty="0" err="1">
                    <a:solidFill>
                      <a:srgbClr val="000000"/>
                    </a:solidFill>
                    <a:cs typeface="Arial" pitchFamily="34" charset="0"/>
                  </a:rPr>
                  <a:t>ó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żnicę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między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tymi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wartościami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algn="just" eaLnBrk="0" hangingPunct="0"/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0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: m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 = m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2</a:t>
                </a:r>
                <a:endParaRPr lang="en-US" sz="1800" baseline="-25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just" eaLnBrk="0" hangingPunct="0"/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: m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 ≠ m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2</a:t>
                </a:r>
                <a:endParaRPr lang="en-US" sz="1800" baseline="-25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just" eaLnBrk="0" hangingPunct="0"/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 </a:t>
                </a:r>
              </a:p>
              <a:p>
                <a:pPr eaLnBrk="0" hangingPunct="0"/>
                <a:r>
                  <a:rPr lang="pl-PL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Sprawdzian hipotezy zerowej w takiej sytuacji ma postać dla dużej próby:</a:t>
                </a:r>
                <a:r>
                  <a:rPr lang="en-US" sz="1800" dirty="0">
                    <a:solidFill>
                      <a:schemeClr val="tx2"/>
                    </a:solidFill>
                  </a:rPr>
                  <a:t> </a:t>
                </a:r>
                <a:endParaRPr lang="pl-PL" sz="1800" dirty="0">
                  <a:solidFill>
                    <a:schemeClr val="tx2"/>
                  </a:solidFill>
                </a:endParaRPr>
              </a:p>
              <a:p>
                <a:pPr eaLnBrk="0" hangingPunct="0"/>
                <a:endParaRPr lang="pl-PL" sz="1800" dirty="0">
                  <a:solidFill>
                    <a:schemeClr val="tx2"/>
                  </a:solidFill>
                </a:endParaRPr>
              </a:p>
              <a:p>
                <a:pPr eaLnBrk="0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1800" b="0" i="1" smtClean="0">
                          <a:latin typeface="Cambria Math"/>
                        </a:rPr>
                        <m:t>𝑈</m:t>
                      </m:r>
                      <m:r>
                        <a:rPr lang="pl-PL" sz="1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pl-PL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acc>
                          <m:r>
                            <a:rPr lang="pl-PL" sz="1800" b="0" i="1" smtClean="0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pl-PL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pl-PL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sz="1800" b="0" i="1" smtClean="0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pl-PL" sz="18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acc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l-PL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l-PL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pl-PL" sz="1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sSub>
                                        <m:sSubPr>
                                          <m:ctrlPr>
                                            <a:rPr lang="pl-PL" sz="1800" b="0" i="1" smtClean="0">
                                              <a:latin typeface="Cambria Math" panose="02040503050406030204" pitchFamily="18" charset="0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l-PL" sz="18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pl-PL" sz="18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  <m:sub/>
                                    <m:sup>
                                      <m:r>
                                        <a:rPr lang="pl-PL" sz="18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num>
                                <m:den>
                                  <m:sSub>
                                    <m:sSubPr>
                                      <m:ctrlPr>
                                        <a:rPr lang="pl-PL" sz="1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sz="1800" b="0" i="1" smtClean="0">
                                          <a:latin typeface="Cambria Math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pl-PL" sz="1800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pl-PL" sz="18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pl-PL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sSub>
                                        <m:sSubPr>
                                          <m:ctrlPr>
                                            <a:rPr lang="pl-PL" i="1">
                                              <a:latin typeface="Cambria Math" panose="02040503050406030204" pitchFamily="18" charset="0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l-PL" i="1">
                                              <a:latin typeface="Cambria Math"/>
                                              <a:ea typeface="Cambria Math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pl-PL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  <m:sub/>
                                    <m:sup>
                                      <m:r>
                                        <a:rPr lang="pl-PL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num>
                                <m:den>
                                  <m:sSub>
                                    <m:sSubPr>
                                      <m:ctrlPr>
                                        <a:rPr lang="pl-PL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i="1">
                                          <a:latin typeface="Cambria Math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70661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1219200"/>
                <a:ext cx="8458200" cy="3463578"/>
              </a:xfrm>
              <a:prstGeom prst="rect">
                <a:avLst/>
              </a:prstGeom>
              <a:blipFill rotWithShape="1">
                <a:blip r:embed="rId2"/>
                <a:stretch>
                  <a:fillRect l="-649" t="-1056" r="-57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662" name="Rectangle 4"/>
          <p:cNvSpPr>
            <a:spLocks noChangeArrowheads="1"/>
          </p:cNvSpPr>
          <p:nvPr/>
        </p:nvSpPr>
        <p:spPr bwMode="auto">
          <a:xfrm>
            <a:off x="4076700" y="3086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endParaRPr lang="pl-PL"/>
          </a:p>
        </p:txBody>
      </p:sp>
      <p:sp>
        <p:nvSpPr>
          <p:cNvPr id="70663" name="Rectangle 6"/>
          <p:cNvSpPr>
            <a:spLocks noChangeArrowheads="1"/>
          </p:cNvSpPr>
          <p:nvPr/>
        </p:nvSpPr>
        <p:spPr bwMode="auto">
          <a:xfrm>
            <a:off x="3671888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7" name="Rectangle 3"/>
          <p:cNvSpPr>
            <a:spLocks noChangeArrowheads="1"/>
          </p:cNvSpPr>
          <p:nvPr/>
        </p:nvSpPr>
        <p:spPr bwMode="auto">
          <a:xfrm>
            <a:off x="4100513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endParaRPr lang="pl-PL"/>
          </a:p>
        </p:txBody>
      </p:sp>
      <p:sp>
        <p:nvSpPr>
          <p:cNvPr id="71688" name="Rectangle 5"/>
          <p:cNvSpPr>
            <a:spLocks noChangeArrowheads="1"/>
          </p:cNvSpPr>
          <p:nvPr/>
        </p:nvSpPr>
        <p:spPr bwMode="auto">
          <a:xfrm>
            <a:off x="4110038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endParaRPr lang="pl-PL"/>
          </a:p>
        </p:txBody>
      </p:sp>
      <p:sp>
        <p:nvSpPr>
          <p:cNvPr id="71689" name="Rectangle 7"/>
          <p:cNvSpPr>
            <a:spLocks noChangeArrowheads="1"/>
          </p:cNvSpPr>
          <p:nvPr/>
        </p:nvSpPr>
        <p:spPr bwMode="auto">
          <a:xfrm>
            <a:off x="381000" y="4343400"/>
            <a:ext cx="84582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Jeśli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obliczona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spełnia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nierówność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                   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gdzie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r = (n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-1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)+ (n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-1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)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stopni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swobody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należy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odrzucić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korzyść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  <a:endParaRPr lang="pl-PL" sz="1800" dirty="0">
              <a:solidFill>
                <a:srgbClr val="000000"/>
              </a:solidFill>
              <a:latin typeface="Arial" pitchFamily="34" charset="0"/>
            </a:endParaRPr>
          </a:p>
          <a:p>
            <a:pPr algn="just">
              <a:lnSpc>
                <a:spcPct val="130000"/>
              </a:lnSpc>
            </a:pPr>
            <a:endParaRPr lang="en-US" sz="1800" dirty="0">
              <a:solidFill>
                <a:srgbClr val="000000"/>
              </a:solidFill>
              <a:latin typeface="Arial" pitchFamily="34" charset="0"/>
            </a:endParaRPr>
          </a:p>
          <a:p>
            <a:pPr eaLnBrk="0" hangingPunct="0">
              <a:lnSpc>
                <a:spcPct val="130000"/>
              </a:lnSpc>
            </a:pPr>
            <a:r>
              <a:rPr lang="pl-PL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Jeżeli natomiast: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               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- przeto nie ma podstaw do odrzucenia </a:t>
            </a:r>
            <a:r>
              <a:rPr lang="pl-PL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pl-PL" sz="1800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endParaRPr lang="en-US" sz="1800" dirty="0"/>
          </a:p>
        </p:txBody>
      </p:sp>
      <p:graphicFrame>
        <p:nvGraphicFramePr>
          <p:cNvPr id="10" name="Obiekt 9"/>
          <p:cNvGraphicFramePr>
            <a:graphicFrameLocks noChangeAspect="1"/>
          </p:cNvGraphicFramePr>
          <p:nvPr/>
        </p:nvGraphicFramePr>
        <p:xfrm>
          <a:off x="5220072" y="4293096"/>
          <a:ext cx="846043" cy="470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457200" imgH="253800" progId="Equation.3">
                  <p:embed/>
                </p:oleObj>
              </mc:Choice>
              <mc:Fallback>
                <p:oleObj name="Równanie" r:id="rId2" imgW="457200" imgH="2538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4293096"/>
                        <a:ext cx="846043" cy="4700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267744" y="5373216"/>
          <a:ext cx="84613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457200" imgH="253800" progId="Equation.3">
                  <p:embed/>
                </p:oleObj>
              </mc:Choice>
              <mc:Fallback>
                <p:oleObj name="Równanie" r:id="rId4" imgW="457200" imgH="253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5373216"/>
                        <a:ext cx="846138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Prostokąt 1"/>
              <p:cNvSpPr/>
              <p:nvPr/>
            </p:nvSpPr>
            <p:spPr>
              <a:xfrm>
                <a:off x="899592" y="764704"/>
                <a:ext cx="7128792" cy="23111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pl-PL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Sprawdzian hipotezy zerowej w takiej sytuacji ma postać dla małej próby:</a:t>
                </a:r>
              </a:p>
              <a:p>
                <a:pPr eaLnBrk="0" hangingPunct="0"/>
                <a:endParaRPr lang="pl-PL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hangingPunct="0"/>
                <a:r>
                  <a:rPr lang="en-US" dirty="0">
                    <a:solidFill>
                      <a:schemeClr val="tx2"/>
                    </a:solidFill>
                  </a:rPr>
                  <a:t> </a:t>
                </a:r>
                <a:endParaRPr lang="pl-PL" dirty="0">
                  <a:solidFill>
                    <a:schemeClr val="tx2"/>
                  </a:solidFill>
                </a:endParaRPr>
              </a:p>
              <a:p>
                <a:pPr eaLnBrk="0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𝑡</m:t>
                      </m:r>
                      <m:r>
                        <a:rPr lang="pl-PL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pl-PL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acc>
                          <m:r>
                            <a:rPr lang="pl-PL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pl-PL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acc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l-PL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sSubSup>
                                    <m:sSubSup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sSub>
                                        <m:sSubPr>
                                          <m:ctrlP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  <m:sub/>
                                    <m:sup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  <m:sSubSup>
                                    <m:sSubSup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sSub>
                                        <m:sSubPr>
                                          <m:ctrlP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  <m:sub/>
                                    <m:sup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num>
                                <m:den>
                                  <m:sSub>
                                    <m:sSub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𝑛</m:t>
                                          </m:r>
                                        </m:e>
                                        <m:sub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𝑛</m:t>
                                          </m:r>
                                        </m:e>
                                        <m:sub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rad>
                        </m:den>
                      </m:f>
                    </m:oMath>
                  </m:oMathPara>
                </a14:m>
                <a:endParaRPr lang="pl-PL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" name="Prostokąt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764704"/>
                <a:ext cx="7128792" cy="2311146"/>
              </a:xfrm>
              <a:prstGeom prst="rect">
                <a:avLst/>
              </a:prstGeom>
              <a:blipFill rotWithShape="1">
                <a:blip r:embed="rId7"/>
                <a:stretch>
                  <a:fillRect l="-770" t="-1316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0086" y="428604"/>
            <a:ext cx="8183880" cy="357190"/>
          </a:xfrm>
        </p:spPr>
        <p:txBody>
          <a:bodyPr>
            <a:no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Testowanie hipotezy o wariancji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02920" y="1000108"/>
            <a:ext cx="8183880" cy="4286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Niech cecha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ma w zbiorowości generalnej rozkład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N(m,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Należy zweryfikować hipotezę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przeciwko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Taką hipotezę alternatywną przyjmuje się najczęściej, gdyż zwykle sytuacja, gdy wariancja cechy w zbiorowości jest duża, jest niekorzystna.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Jeśli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jest znane, to sprawdzian hipotezy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ma postać:        	</a:t>
            </a: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Przy założeniu prawdziwości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statystyka ta ma rozkład 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χ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stopniach swobody.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315694"/>
              </p:ext>
            </p:extLst>
          </p:nvPr>
        </p:nvGraphicFramePr>
        <p:xfrm>
          <a:off x="3347864" y="4365104"/>
          <a:ext cx="1439540" cy="95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634725" imgH="418918" progId="Equation.3">
                  <p:embed/>
                </p:oleObj>
              </mc:Choice>
              <mc:Fallback>
                <p:oleObj name="Równanie" r:id="rId2" imgW="634725" imgH="418918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4365104"/>
                        <a:ext cx="1439540" cy="9526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02920" y="1000108"/>
            <a:ext cx="8183880" cy="442915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Jeśli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jest nieznane, sprawdzianem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hipotezy jest:</a:t>
            </a: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Statystyka ta ma rozkład </a:t>
            </a:r>
            <a:r>
              <a:rPr lang="el-GR" sz="2400" i="1" dirty="0">
                <a:latin typeface="Arial" panose="020B0604020202020204" pitchFamily="34" charset="0"/>
                <a:cs typeface="Arial" panose="020B0604020202020204" pitchFamily="34" charset="0"/>
              </a:rPr>
              <a:t>χ</a:t>
            </a:r>
            <a:r>
              <a:rPr lang="pl-PL" sz="2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stopniach swobody.</a:t>
            </a: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 uwagi na postać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relacja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P(</a:t>
            </a:r>
            <a:r>
              <a:rPr lang="el-GR" sz="2400" i="1" dirty="0">
                <a:latin typeface="Arial" panose="020B0604020202020204" pitchFamily="34" charset="0"/>
                <a:cs typeface="Arial" panose="020B0604020202020204" pitchFamily="34" charset="0"/>
              </a:rPr>
              <a:t>χ</a:t>
            </a:r>
            <a:r>
              <a:rPr lang="pl-PL" sz="2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l-GR" sz="2400" i="1" dirty="0">
                <a:latin typeface="Arial" panose="020B0604020202020204" pitchFamily="34" charset="0"/>
                <a:cs typeface="Arial" panose="020B0604020202020204" pitchFamily="34" charset="0"/>
              </a:rPr>
              <a:t>χ</a:t>
            </a:r>
            <a:r>
              <a:rPr lang="pl-PL" sz="2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l-G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wyznacza prawostronny zbiór krytyczny, gdzie </a:t>
            </a:r>
            <a:r>
              <a:rPr lang="el-GR" sz="2400" i="1" dirty="0">
                <a:latin typeface="Arial" panose="020B0604020202020204" pitchFamily="34" charset="0"/>
                <a:cs typeface="Arial" panose="020B0604020202020204" pitchFamily="34" charset="0"/>
              </a:rPr>
              <a:t>χ</a:t>
            </a:r>
            <a:r>
              <a:rPr lang="pl-PL" sz="2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l-G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jest wartością krytyczną odczytaną z tablic rozkładu </a:t>
            </a:r>
            <a:r>
              <a:rPr lang="el-GR" sz="2400" i="1" dirty="0">
                <a:latin typeface="Arial" panose="020B0604020202020204" pitchFamily="34" charset="0"/>
                <a:cs typeface="Arial" panose="020B0604020202020204" pitchFamily="34" charset="0"/>
              </a:rPr>
              <a:t>χ</a:t>
            </a:r>
            <a:r>
              <a:rPr lang="pl-PL" sz="2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dla odpowiedniej liczby stopni swobody i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P=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	Jeśli dla danej próby losowej relacja wyznaczająca zbiór krytyczny jest spełniona, to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należy odrzucić na korzyść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3635896" y="1556792"/>
          <a:ext cx="120808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710891" imgH="418918" progId="Equation.3">
                  <p:embed/>
                </p:oleObj>
              </mc:Choice>
              <mc:Fallback>
                <p:oleObj name="Równanie" r:id="rId2" imgW="710891" imgH="418918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1556792"/>
                        <a:ext cx="1208088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4489450" y="3321050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164880" imgH="215640" progId="Equation.3">
                  <p:embed/>
                </p:oleObj>
              </mc:Choice>
              <mc:Fallback>
                <p:oleObj name="Równanie" r:id="rId4" imgW="16488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3321050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02920" y="1071546"/>
            <a:ext cx="8183880" cy="44291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Jeśli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n&gt;30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sprawdzian hipotezy przyjmuje jedną z poniższych postaci: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Jeśli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jest znane w zbiorowości generalnej, to 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Jeśli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jest nieznane, wówczas</a:t>
            </a: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Statystyka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ma rozkład zbliżony do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N(0,1)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zatem dalsze postępowanie jest identyczne jak w opisanych wcześniej testach istotności wykorzystujących statystyki o rozkładzie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N(0,1)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3116263" y="2111375"/>
          <a:ext cx="226695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1333500" imgH="457200" progId="Equation.3">
                  <p:embed/>
                </p:oleObj>
              </mc:Choice>
              <mc:Fallback>
                <p:oleObj name="Równanie" r:id="rId2" imgW="133350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263" y="2111375"/>
                        <a:ext cx="2266950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134258"/>
              </p:ext>
            </p:extLst>
          </p:nvPr>
        </p:nvGraphicFramePr>
        <p:xfrm>
          <a:off x="4716016" y="3212976"/>
          <a:ext cx="2309812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1358900" imgH="457200" progId="Equation.3">
                  <p:embed/>
                </p:oleObj>
              </mc:Choice>
              <mc:Fallback>
                <p:oleObj name="Równanie" r:id="rId4" imgW="135890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212976"/>
                        <a:ext cx="2309812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0086" y="428604"/>
            <a:ext cx="8183880" cy="357190"/>
          </a:xfrm>
        </p:spPr>
        <p:txBody>
          <a:bodyPr>
            <a:noAutofit/>
          </a:bodyPr>
          <a:lstStyle/>
          <a:p>
            <a:r>
              <a:rPr lang="pl-PL" sz="2400" b="1" dirty="0"/>
              <a:t>Testowanie hipotezy o dwóch wariancjach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02920" y="928670"/>
            <a:ext cx="8183880" cy="48577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Badamy dwie zbiorowości o rozkładzie normalnym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N(m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N(m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Należy zweryfikować hipotezę:</a:t>
            </a:r>
          </a:p>
          <a:p>
            <a:pPr marL="0" indent="0" algn="ctr">
              <a:buNone/>
            </a:pP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 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przy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 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.   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Z obydwu populacji losuje się próby proste o liczebności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Niech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oznaczają wariancję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Ze względu na postać hipotezy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tak numerujemy zbiorowości, aby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Sprawdzianem hipotezy jest statystyka:</a:t>
            </a: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Statystyka ta ma rozkład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-Snedecora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=(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-1) 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=(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-1) stopniach swobody. Relacja wyznaczająca prawostronny zbiór krytyczny jest postaci:</a:t>
            </a:r>
          </a:p>
          <a:p>
            <a:pPr marL="0" indent="0" algn="ctr">
              <a:buNone/>
            </a:pP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P(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F&gt;F</a:t>
            </a:r>
            <a:r>
              <a:rPr lang="el-GR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Gdzie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l-GR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odczytujemy z tablic rozkładu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-Snedecora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dla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stopni swobody.   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010898"/>
              </p:ext>
            </p:extLst>
          </p:nvPr>
        </p:nvGraphicFramePr>
        <p:xfrm>
          <a:off x="5436096" y="2852936"/>
          <a:ext cx="10160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596900" imgH="482600" progId="Equation.3">
                  <p:embed/>
                </p:oleObj>
              </mc:Choice>
              <mc:Fallback>
                <p:oleObj name="Równanie" r:id="rId2" imgW="596900" imgH="482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852936"/>
                        <a:ext cx="1016000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0086" y="428604"/>
            <a:ext cx="8183880" cy="357190"/>
          </a:xfrm>
        </p:spPr>
        <p:txBody>
          <a:bodyPr>
            <a:noAutofit/>
          </a:bodyPr>
          <a:lstStyle/>
          <a:p>
            <a:r>
              <a:rPr lang="pl-PL" sz="2400" b="1" dirty="0"/>
              <a:t>Testowanie hipotezy o wskaźniku struktury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502920" y="1052736"/>
                <a:ext cx="8183880" cy="4948032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pl-PL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Niech populacja generalna ma rozkład dwupunktowy z parametrem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oznaczającym prawdopodobieństwo, że badana cecha przyjmie wyróżnioną wartość. Chcemy zweryfikować na podstawie </a:t>
                </a:r>
                <a:r>
                  <a:rPr lang="pl-PL" sz="2000" i="1" dirty="0" err="1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pl-PL" sz="2000" dirty="0" err="1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-elementowej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próby (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n&gt;100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 hipotezę zerową</a:t>
                </a:r>
              </a:p>
              <a:p>
                <a:pPr marL="0" indent="0" algn="ctr">
                  <a:buNone/>
                </a:pP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p=p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pl-PL" sz="20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Hipoteza alternatywna może przyjmować jedną z następujących postaci:</a:t>
                </a:r>
              </a:p>
              <a:p>
                <a:pPr marL="0" indent="0" algn="ctr">
                  <a:buNone/>
                </a:pP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p≠p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p&lt;p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lub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p&gt;p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pl-PL" sz="20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Sprawdzianem hipotezy zerowej jest statystyka: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4000" b="0" i="1" smtClean="0">
                          <a:effectLst/>
                          <a:latin typeface="Cambria Math"/>
                        </a:rPr>
                        <m:t>𝑇</m:t>
                      </m:r>
                      <m:r>
                        <a:rPr lang="pl-PL" sz="4000" b="0" i="1" smtClean="0">
                          <a:effectLst/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sz="4000" b="0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pl-PL" sz="4000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l-PL" sz="4000" b="0" i="1" smtClean="0">
                                  <a:effectLst/>
                                  <a:latin typeface="Cambria Math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pl-PL" sz="4000" b="0" i="1" smtClean="0">
                                  <a:effectLst/>
                                  <a:latin typeface="Cambria Math"/>
                                </a:rPr>
                                <m:t>𝑛</m:t>
                              </m:r>
                            </m:den>
                          </m:f>
                          <m:r>
                            <a:rPr lang="pl-PL" sz="4000" b="0" i="1" smtClean="0">
                              <a:effectLst/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pl-PL" sz="4000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l-PL" sz="4000" b="0" i="1" smtClean="0">
                                  <a:effectLst/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pl-PL" sz="4000" b="0" i="1" smtClean="0">
                                  <a:effectLst/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l-PL" sz="4000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l-PL" sz="40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pl-PL" sz="40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sz="4000" b="0" i="1" smtClean="0">
                                          <a:effectLst/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pl-PL" sz="4000" b="0" i="1" smtClean="0">
                                          <a:effectLst/>
                                          <a:latin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pl-PL" sz="4000" b="0" i="1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pl-PL" sz="4000" b="0" i="1" smtClean="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pl-PL" sz="4000" b="0" i="1" smtClean="0">
                                      <a:effectLst/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pl-PL" sz="40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sz="4000" b="0" i="1" smtClean="0">
                                          <a:effectLst/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pl-PL" sz="4000" b="0" i="1" smtClean="0">
                                          <a:effectLst/>
                                          <a:latin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pl-PL" sz="4000" b="0" i="1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pl-PL" sz="4000" b="0" i="1" smtClean="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pl-PL" sz="40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pl-PL" sz="40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która przy prawdziwości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 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ma w przybliżeniu rozkład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N(0,1)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, przy czym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oznacza ilość jednostek o wyróżnionej wartości cechy w </a:t>
                </a:r>
                <a:r>
                  <a:rPr lang="pl-PL" sz="2000" i="1" dirty="0" err="1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pl-PL" sz="2000" dirty="0" err="1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-elementowej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próbie.</a:t>
                </a:r>
                <a:endParaRPr lang="pl-PL" sz="2000" i="1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502920" y="1052736"/>
                <a:ext cx="8183880" cy="4948032"/>
              </a:xfrm>
              <a:blipFill rotWithShape="1">
                <a:blip r:embed="rId2"/>
                <a:stretch>
                  <a:fillRect l="-447" t="-1356" r="-7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0086" y="428604"/>
            <a:ext cx="8183880" cy="357190"/>
          </a:xfrm>
        </p:spPr>
        <p:txBody>
          <a:bodyPr>
            <a:noAutofit/>
          </a:bodyPr>
          <a:lstStyle/>
          <a:p>
            <a:r>
              <a:rPr lang="pl-PL" sz="2400" b="1" dirty="0"/>
              <a:t>Testowanie hipotezy o dwóch wskaźnikach struktury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ymbol zastępczy zawartości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502920" y="857232"/>
                <a:ext cx="8183880" cy="5143536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pl-PL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Zakładamy, że badana cecha ma w dwóch populacjach rozkład dwupunktowy z parametrami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 Należy zweryfikować hipotezę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 Hipoteza alternatywna może mieć postać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≠p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lub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&lt;p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, albo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&gt;p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	Z obu populacji losujemy próby proste o liczebności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, przy czym obydwie próby muszą być duże, tzn.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≥100 i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≥100. Sprawdzianem hipotezy zerowej jest statystyka: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3500" b="0" i="1" smtClean="0">
                          <a:effectLst/>
                          <a:latin typeface="Cambria Math"/>
                        </a:rPr>
                        <m:t>𝑇</m:t>
                      </m:r>
                      <m:r>
                        <a:rPr lang="pl-PL" sz="3500" b="0" i="1" smtClean="0">
                          <a:effectLst/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sz="3500" b="0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pl-PL" sz="3500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pl-PL" sz="35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pl-PL" sz="35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pl-PL" sz="3500" b="0" i="1" smtClean="0">
                              <a:effectLst/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pl-PL" sz="3500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pl-PL" sz="35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pl-PL" sz="35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l-PL" sz="3500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l-PL" sz="35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̅"/>
                                      <m:ctrlPr>
                                        <a:rPr lang="pl-PL" sz="35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sz="3500" b="0" i="1" smtClean="0">
                                          <a:effectLst/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</m:acc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(1−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pl-PL" sz="35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sz="3500" b="0" i="1" smtClean="0">
                                          <a:effectLst/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</m:acc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pl-PL" sz="35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pl-PL" sz="35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l-PL" sz="21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Gdzie: </a:t>
                </a:r>
                <a14:m>
                  <m:oMath xmlns:m="http://schemas.openxmlformats.org/officeDocument/2006/math">
                    <m:r>
                      <a:rPr lang="pl-PL" sz="3900" b="0" i="1" smtClean="0">
                        <a:effectLst/>
                        <a:latin typeface="Cambria Math"/>
                      </a:rPr>
                      <m:t>𝑛</m:t>
                    </m:r>
                    <m:r>
                      <a:rPr lang="pl-PL" sz="3900" b="0" i="1" smtClean="0">
                        <a:effectLst/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l-PL" sz="3900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pl-PL" sz="3900" b="0" i="1" smtClean="0">
                            <a:effectLst/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pl-PL" sz="21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		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l-PL" sz="390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pl-PL" sz="3900" b="0" i="1" smtClean="0">
                            <a:effectLst/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pl-PL" sz="3900" b="0" i="1" smtClean="0">
                        <a:effectLst/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l-PL" sz="3900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pl-PL" sz="3900" b="0" i="1" smtClean="0">
                            <a:effectLst/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pl-PL" sz="3900" b="0" i="1" smtClean="0">
                            <a:effectLst/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pl-PL" sz="39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pl-PL" sz="30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pl-PL" sz="20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Statystyka ta, przy założeniu prawdziwości hipotezy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, ma rozkład zbliżony do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N(0,1)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</a:p>
            </p:txBody>
          </p:sp>
        </mc:Choice>
        <mc:Fallback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502920" y="857232"/>
                <a:ext cx="8183880" cy="5143536"/>
              </a:xfrm>
              <a:blipFill>
                <a:blip r:embed="rId2"/>
                <a:stretch>
                  <a:fillRect l="-447" t="-1305" r="-745" b="-23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4800600" y="5684838"/>
            <a:ext cx="2895600" cy="117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tabLst>
                <a:tab pos="2857500" algn="l"/>
              </a:tabLst>
            </a:pPr>
            <a:r>
              <a:rPr lang="en-US" sz="3200">
                <a:cs typeface="Times New Roman" pitchFamily="18" charset="0"/>
              </a:rPr>
              <a:t>H</a:t>
            </a:r>
            <a:r>
              <a:rPr lang="en-US" sz="3200" baseline="-30000">
                <a:cs typeface="Times New Roman" pitchFamily="18" charset="0"/>
              </a:rPr>
              <a:t>1</a:t>
            </a:r>
            <a:r>
              <a:rPr lang="en-US" sz="3200">
                <a:cs typeface="Times New Roman" pitchFamily="18" charset="0"/>
              </a:rPr>
              <a:t>: Q</a:t>
            </a:r>
            <a:r>
              <a:rPr lang="en-US" sz="3200" baseline="-30000">
                <a:cs typeface="Times New Roman" pitchFamily="18" charset="0"/>
              </a:rPr>
              <a:t> </a:t>
            </a:r>
            <a:r>
              <a:rPr lang="en-US" sz="3200">
                <a:cs typeface="Times New Roman" pitchFamily="18" charset="0"/>
              </a:rPr>
              <a:t>&lt; Q</a:t>
            </a:r>
            <a:r>
              <a:rPr lang="en-US" sz="3200" baseline="-30000">
                <a:cs typeface="Times New Roman" pitchFamily="18" charset="0"/>
              </a:rPr>
              <a:t>0</a:t>
            </a:r>
            <a:endParaRPr lang="en-US" sz="3200"/>
          </a:p>
        </p:txBody>
      </p:sp>
      <p:sp>
        <p:nvSpPr>
          <p:cNvPr id="251907" name="Rectangle 3"/>
          <p:cNvSpPr>
            <a:spLocks noChangeArrowheads="1"/>
          </p:cNvSpPr>
          <p:nvPr/>
        </p:nvSpPr>
        <p:spPr bwMode="auto">
          <a:xfrm>
            <a:off x="4800600" y="5105400"/>
            <a:ext cx="28956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tabLst>
                <a:tab pos="2857500" algn="l"/>
              </a:tabLst>
            </a:pPr>
            <a:r>
              <a:rPr lang="en-US" sz="3200">
                <a:cs typeface="Times New Roman" pitchFamily="18" charset="0"/>
              </a:rPr>
              <a:t>H</a:t>
            </a:r>
            <a:r>
              <a:rPr lang="en-US" sz="3200" baseline="-30000">
                <a:cs typeface="Times New Roman" pitchFamily="18" charset="0"/>
              </a:rPr>
              <a:t>0</a:t>
            </a:r>
            <a:r>
              <a:rPr lang="en-US" sz="3200">
                <a:cs typeface="Times New Roman" pitchFamily="18" charset="0"/>
              </a:rPr>
              <a:t>: Q ≥</a:t>
            </a:r>
            <a:r>
              <a:rPr lang="en-US" sz="3200" baseline="-30000">
                <a:cs typeface="Times New Roman" pitchFamily="18" charset="0"/>
              </a:rPr>
              <a:t> </a:t>
            </a:r>
            <a:r>
              <a:rPr lang="en-US" sz="3200">
                <a:cs typeface="Times New Roman" pitchFamily="18" charset="0"/>
              </a:rPr>
              <a:t>Q</a:t>
            </a:r>
            <a:r>
              <a:rPr lang="en-US" sz="3200" baseline="-30000">
                <a:cs typeface="Times New Roman" pitchFamily="18" charset="0"/>
              </a:rPr>
              <a:t>0</a:t>
            </a:r>
            <a:endParaRPr lang="en-US" sz="3200"/>
          </a:p>
        </p:txBody>
      </p:sp>
      <p:sp>
        <p:nvSpPr>
          <p:cNvPr id="251908" name="Rectangle 4"/>
          <p:cNvSpPr>
            <a:spLocks noChangeArrowheads="1"/>
          </p:cNvSpPr>
          <p:nvPr/>
        </p:nvSpPr>
        <p:spPr bwMode="auto">
          <a:xfrm>
            <a:off x="4235450" y="4886325"/>
            <a:ext cx="99060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r">
              <a:tabLst>
                <a:tab pos="2857500" algn="l"/>
              </a:tabLst>
            </a:pPr>
            <a:endParaRPr lang="pl-PL" sz="3200"/>
          </a:p>
        </p:txBody>
      </p:sp>
      <p:sp>
        <p:nvSpPr>
          <p:cNvPr id="251909" name="Rectangle 5"/>
          <p:cNvSpPr>
            <a:spLocks noChangeArrowheads="1"/>
          </p:cNvSpPr>
          <p:nvPr/>
        </p:nvSpPr>
        <p:spPr bwMode="auto">
          <a:xfrm>
            <a:off x="4800600" y="4191000"/>
            <a:ext cx="28956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tabLst>
                <a:tab pos="2857500" algn="l"/>
              </a:tabLst>
            </a:pPr>
            <a:r>
              <a:rPr lang="en-US" sz="3200">
                <a:cs typeface="Times New Roman" pitchFamily="18" charset="0"/>
              </a:rPr>
              <a:t>H</a:t>
            </a:r>
            <a:r>
              <a:rPr lang="en-US" sz="3200" baseline="-30000">
                <a:cs typeface="Times New Roman" pitchFamily="18" charset="0"/>
              </a:rPr>
              <a:t>1</a:t>
            </a:r>
            <a:r>
              <a:rPr lang="en-US" sz="3200">
                <a:cs typeface="Times New Roman" pitchFamily="18" charset="0"/>
              </a:rPr>
              <a:t>: Q &gt; Q</a:t>
            </a:r>
            <a:r>
              <a:rPr lang="en-US" sz="3200" baseline="-25000">
                <a:cs typeface="Times New Roman" pitchFamily="18" charset="0"/>
              </a:rPr>
              <a:t>0</a:t>
            </a:r>
            <a:endParaRPr lang="en-US" sz="3200" baseline="-25000"/>
          </a:p>
        </p:txBody>
      </p:sp>
      <p:sp>
        <p:nvSpPr>
          <p:cNvPr id="251910" name="Rectangle 6"/>
          <p:cNvSpPr>
            <a:spLocks noChangeArrowheads="1"/>
          </p:cNvSpPr>
          <p:nvPr/>
        </p:nvSpPr>
        <p:spPr bwMode="auto">
          <a:xfrm>
            <a:off x="4800600" y="3657600"/>
            <a:ext cx="2895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tabLst>
                <a:tab pos="2857500" algn="l"/>
              </a:tabLst>
            </a:pPr>
            <a:r>
              <a:rPr lang="en-US" sz="3200">
                <a:cs typeface="Times New Roman" pitchFamily="18" charset="0"/>
              </a:rPr>
              <a:t>H</a:t>
            </a:r>
            <a:r>
              <a:rPr lang="en-US" sz="3200" baseline="-30000">
                <a:cs typeface="Times New Roman" pitchFamily="18" charset="0"/>
              </a:rPr>
              <a:t>0</a:t>
            </a:r>
            <a:r>
              <a:rPr lang="en-US" sz="3200">
                <a:cs typeface="Times New Roman" pitchFamily="18" charset="0"/>
              </a:rPr>
              <a:t>: Q</a:t>
            </a:r>
            <a:r>
              <a:rPr lang="en-US" sz="3200" baseline="-30000">
                <a:cs typeface="Times New Roman" pitchFamily="18" charset="0"/>
              </a:rPr>
              <a:t> </a:t>
            </a:r>
            <a:r>
              <a:rPr lang="en-US" sz="3200">
                <a:cs typeface="Times New Roman" pitchFamily="18" charset="0"/>
              </a:rPr>
              <a:t>≤ Q</a:t>
            </a:r>
            <a:r>
              <a:rPr lang="en-US" sz="3200" baseline="-30000">
                <a:cs typeface="Times New Roman" pitchFamily="18" charset="0"/>
              </a:rPr>
              <a:t>0</a:t>
            </a:r>
            <a:endParaRPr lang="en-US" sz="3200"/>
          </a:p>
        </p:txBody>
      </p:sp>
      <p:sp>
        <p:nvSpPr>
          <p:cNvPr id="251911" name="Rectangle 7"/>
          <p:cNvSpPr>
            <a:spLocks noChangeArrowheads="1"/>
          </p:cNvSpPr>
          <p:nvPr/>
        </p:nvSpPr>
        <p:spPr bwMode="auto">
          <a:xfrm>
            <a:off x="4800600" y="2819400"/>
            <a:ext cx="2895600" cy="60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tabLst>
                <a:tab pos="2857500" algn="l"/>
              </a:tabLst>
            </a:pPr>
            <a:r>
              <a:rPr lang="en-US" sz="3200">
                <a:cs typeface="Times New Roman" pitchFamily="18" charset="0"/>
              </a:rPr>
              <a:t>H</a:t>
            </a:r>
            <a:r>
              <a:rPr lang="en-US" sz="3200" baseline="-30000">
                <a:cs typeface="Times New Roman" pitchFamily="18" charset="0"/>
              </a:rPr>
              <a:t>1</a:t>
            </a:r>
            <a:r>
              <a:rPr lang="en-US" sz="3200">
                <a:cs typeface="Times New Roman" pitchFamily="18" charset="0"/>
              </a:rPr>
              <a:t>: Q</a:t>
            </a:r>
            <a:r>
              <a:rPr lang="en-US" sz="3200" baseline="-30000">
                <a:cs typeface="Times New Roman" pitchFamily="18" charset="0"/>
              </a:rPr>
              <a:t> </a:t>
            </a:r>
            <a:r>
              <a:rPr lang="en-US" sz="3200">
                <a:cs typeface="Times New Roman" pitchFamily="18" charset="0"/>
              </a:rPr>
              <a:t>≠ Q</a:t>
            </a:r>
            <a:r>
              <a:rPr lang="en-US" sz="3200" baseline="-30000">
                <a:cs typeface="Times New Roman" pitchFamily="18" charset="0"/>
              </a:rPr>
              <a:t>0</a:t>
            </a:r>
            <a:endParaRPr lang="pl-PL" sz="3200" baseline="-30000"/>
          </a:p>
          <a:p>
            <a:pPr algn="just">
              <a:tabLst>
                <a:tab pos="2857500" algn="l"/>
              </a:tabLst>
            </a:pPr>
            <a:endParaRPr lang="en-US" sz="3200"/>
          </a:p>
        </p:txBody>
      </p:sp>
      <p:sp>
        <p:nvSpPr>
          <p:cNvPr id="251912" name="Rectangle 8"/>
          <p:cNvSpPr>
            <a:spLocks noChangeArrowheads="1"/>
          </p:cNvSpPr>
          <p:nvPr/>
        </p:nvSpPr>
        <p:spPr bwMode="auto">
          <a:xfrm>
            <a:off x="4800600" y="2286000"/>
            <a:ext cx="2895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tabLst>
                <a:tab pos="2857500" algn="l"/>
              </a:tabLst>
            </a:pPr>
            <a:r>
              <a:rPr lang="en-US" sz="3200">
                <a:cs typeface="Times New Roman" pitchFamily="18" charset="0"/>
              </a:rPr>
              <a:t>H</a:t>
            </a:r>
            <a:r>
              <a:rPr lang="en-US" sz="3200" baseline="-30000">
                <a:cs typeface="Times New Roman" pitchFamily="18" charset="0"/>
              </a:rPr>
              <a:t>0</a:t>
            </a:r>
            <a:r>
              <a:rPr lang="en-US" sz="3200">
                <a:cs typeface="Times New Roman" pitchFamily="18" charset="0"/>
              </a:rPr>
              <a:t>: Q</a:t>
            </a:r>
            <a:r>
              <a:rPr lang="en-US" sz="3200" baseline="-30000">
                <a:cs typeface="Times New Roman" pitchFamily="18" charset="0"/>
              </a:rPr>
              <a:t> </a:t>
            </a:r>
            <a:r>
              <a:rPr lang="en-US" sz="3200">
                <a:cs typeface="Times New Roman" pitchFamily="18" charset="0"/>
              </a:rPr>
              <a:t>= Q</a:t>
            </a:r>
            <a:r>
              <a:rPr lang="en-US" sz="3200" baseline="-30000">
                <a:cs typeface="Times New Roman" pitchFamily="18" charset="0"/>
              </a:rPr>
              <a:t>0</a:t>
            </a:r>
            <a:endParaRPr lang="en-US" sz="3200"/>
          </a:p>
        </p:txBody>
      </p:sp>
      <p:sp>
        <p:nvSpPr>
          <p:cNvPr id="251913" name="Rectangle 9"/>
          <p:cNvSpPr>
            <a:spLocks noChangeArrowheads="1"/>
          </p:cNvSpPr>
          <p:nvPr/>
        </p:nvSpPr>
        <p:spPr bwMode="auto">
          <a:xfrm>
            <a:off x="4235450" y="3419475"/>
            <a:ext cx="99060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r">
              <a:tabLst>
                <a:tab pos="2857500" algn="l"/>
              </a:tabLst>
            </a:pPr>
            <a:endParaRPr lang="pl-PL" sz="3200"/>
          </a:p>
        </p:txBody>
      </p:sp>
      <p:sp>
        <p:nvSpPr>
          <p:cNvPr id="251914" name="Rectangle 10"/>
          <p:cNvSpPr>
            <a:spLocks noChangeArrowheads="1"/>
          </p:cNvSpPr>
          <p:nvPr/>
        </p:nvSpPr>
        <p:spPr bwMode="auto">
          <a:xfrm>
            <a:off x="381000" y="533400"/>
            <a:ext cx="8229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pl-PL" sz="2800"/>
              <a:t>Q</a:t>
            </a:r>
            <a:r>
              <a:rPr lang="pl-PL" sz="2800" baseline="-25000"/>
              <a:t> </a:t>
            </a:r>
            <a:r>
              <a:rPr lang="pl-PL" sz="2800"/>
              <a:t> - parametr zbiorowości generalnej oszacowany na podstawie próby,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pl-PL" sz="2800"/>
              <a:t>Q</a:t>
            </a:r>
            <a:r>
              <a:rPr lang="pl-PL" sz="2800" baseline="-25000"/>
              <a:t>0</a:t>
            </a:r>
            <a:r>
              <a:rPr lang="pl-PL" sz="2800"/>
              <a:t> – porównywana z nim wartość hipotetyczna.</a:t>
            </a:r>
          </a:p>
        </p:txBody>
      </p:sp>
      <p:sp>
        <p:nvSpPr>
          <p:cNvPr id="251915" name="Rectangle 11"/>
          <p:cNvSpPr>
            <a:spLocks noChangeArrowheads="1"/>
          </p:cNvSpPr>
          <p:nvPr/>
        </p:nvSpPr>
        <p:spPr bwMode="auto">
          <a:xfrm>
            <a:off x="1066800" y="3200400"/>
            <a:ext cx="7772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pl-PL" sz="3200"/>
              <a:t>H</a:t>
            </a:r>
            <a:r>
              <a:rPr lang="pl-PL" sz="3200" baseline="-25000"/>
              <a:t>0</a:t>
            </a:r>
            <a:r>
              <a:rPr lang="pl-PL" sz="3200"/>
              <a:t>:  Q = Q</a:t>
            </a:r>
            <a:r>
              <a:rPr lang="pl-PL" sz="3200" baseline="-25000"/>
              <a:t>0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pl-PL" sz="3200"/>
              <a:t>H</a:t>
            </a:r>
            <a:r>
              <a:rPr lang="pl-PL" sz="3200" baseline="-25000"/>
              <a:t>1</a:t>
            </a:r>
            <a:r>
              <a:rPr lang="pl-PL" sz="3200"/>
              <a:t> : Q ≠ Q</a:t>
            </a:r>
            <a:r>
              <a:rPr lang="pl-PL" sz="3200" baseline="-25000"/>
              <a:t>0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pl-PL" sz="3200"/>
              <a:t>H</a:t>
            </a:r>
            <a:r>
              <a:rPr lang="pl-PL" sz="3200" baseline="-25000"/>
              <a:t>1</a:t>
            </a:r>
            <a:r>
              <a:rPr lang="pl-PL" sz="3200"/>
              <a:t> : Q</a:t>
            </a:r>
            <a:r>
              <a:rPr lang="pl-PL" sz="3200" baseline="-25000"/>
              <a:t> </a:t>
            </a:r>
            <a:r>
              <a:rPr lang="pl-PL" sz="3200"/>
              <a:t>&gt; Q</a:t>
            </a:r>
            <a:r>
              <a:rPr lang="pl-PL" sz="3200" baseline="-25000"/>
              <a:t>0</a:t>
            </a:r>
            <a:endParaRPr lang="pl-PL" sz="32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pl-PL" sz="3200"/>
              <a:t>H</a:t>
            </a:r>
            <a:r>
              <a:rPr lang="pl-PL" sz="3200" baseline="-25000"/>
              <a:t>1</a:t>
            </a:r>
            <a:r>
              <a:rPr lang="pl-PL" sz="3200"/>
              <a:t> : Q &lt; Q</a:t>
            </a:r>
            <a:r>
              <a:rPr lang="pl-PL" sz="3200" baseline="-25000"/>
              <a:t>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618" name="Group 2"/>
          <p:cNvGraphicFramePr>
            <a:graphicFrameLocks noGrp="1"/>
          </p:cNvGraphicFramePr>
          <p:nvPr/>
        </p:nvGraphicFramePr>
        <p:xfrm>
          <a:off x="609600" y="1524000"/>
          <a:ext cx="7558088" cy="3127377"/>
        </p:xfrm>
        <a:graphic>
          <a:graphicData uri="http://schemas.openxmlformats.org/drawingml/2006/table">
            <a:tbl>
              <a:tblPr/>
              <a:tblGrid>
                <a:gridCol w="136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9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7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58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3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Hipoteza zerowa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Prawdziwa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Fałszywa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525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Decyzja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Przyjąć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Decyzja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prawidłowa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Błąd II. rodzaju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1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Odrzucić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Błąd I. rodzaju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Decyzja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prawidłowa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395536" y="1700808"/>
            <a:ext cx="8458200" cy="2678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defRPr/>
            </a:pPr>
            <a:r>
              <a:rPr lang="pl-PL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Oznaczmy przez D pewną charakterystykę, która jest miarą odchylenia między rozkładem z próby a rozkładem hipotetycznym. Miara ta nazywa się zwykle </a:t>
            </a:r>
            <a:r>
              <a:rPr lang="pl-PL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sprawdzianem hipotezy</a:t>
            </a:r>
            <a:r>
              <a:rPr lang="pl-PL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i określa się ją jako funkcję wyników próby, na podstawie której podejmuje się decyzję przyjęcia lub odrzucenia hipotezy zerowej.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1331640" y="2402552"/>
            <a:ext cx="6400800" cy="347472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Obszarem krytycznym</a:t>
            </a:r>
            <a:r>
              <a:rPr lang="pl-PL" sz="28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zwanym inaczej obszarem odrzuceń lub zbiorem krytycznym nazywamy podzbiór przestrzeni prób, który ma tę własność, że jeżeli wartość charakterystyki D zostanie zakwalifikowana do niego, to wtedy hipotezę zerową należy odrzucić. </a:t>
            </a:r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1331640" y="764704"/>
            <a:ext cx="6512511" cy="1143000"/>
          </a:xfrm>
        </p:spPr>
        <p:txBody>
          <a:bodyPr/>
          <a:lstStyle/>
          <a:p>
            <a:r>
              <a:rPr lang="pl-PL" dirty="0"/>
              <a:t>Obszar krytyczny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Obszar krytyczny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Obszar krytyczny zbudowany z dwóch rozłącznych przestrzeni prób w rozkładzie charakterystyki nosi nazwę </a:t>
            </a:r>
            <a:r>
              <a:rPr lang="pl-PL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obszaru krytycznego testu dwustronnego</a:t>
            </a:r>
            <a:r>
              <a:rPr lang="pl-PL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Obszar krytyczny testu w zależności od hipotezy alternatywnej może być </a:t>
            </a:r>
            <a:r>
              <a:rPr lang="pl-PL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jednostronny, lewo-  lub prawostronny</a:t>
            </a:r>
            <a:r>
              <a:rPr lang="pl-PL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Test jest dwustronny w zależności od tego, czy odrzuca się hipotezę zerową dla wartości charakterystyki testu, która przypada na dwa przedziały lub tez na jeden przedział rozkładu z próby.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539552" y="1268760"/>
            <a:ext cx="8305800" cy="3540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pl-PL" sz="28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Wprowadzenie podziału testów na jednostronny i dwustronny ma swoje uzasadnienie w przypadku odczytywania z tablic statystycznych wartości krytycznych </a:t>
            </a:r>
            <a:r>
              <a:rPr lang="pl-PL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Dα</a:t>
            </a:r>
            <a:r>
              <a:rPr lang="pl-PL" sz="28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Jeżeli, na przykład, sprawdzamy hipotezę stosując test jednostronny, a tablice statystyczne zbudowane dla testu dwustronnego, to wtedy </a:t>
            </a:r>
            <a:r>
              <a:rPr lang="pl-PL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Dα</a:t>
            </a:r>
            <a:r>
              <a:rPr lang="pl-PL" sz="28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odczytujemy nie dla poziomu istotności α, ale dla podwojonego poziomu istotności, tzn. dla 2 α.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26"/>
          <p:cNvSpPr>
            <a:spLocks noChangeArrowheads="1"/>
          </p:cNvSpPr>
          <p:nvPr/>
        </p:nvSpPr>
        <p:spPr bwMode="auto">
          <a:xfrm>
            <a:off x="4876800" y="5181600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tabLst>
                <a:tab pos="2251075" algn="ctr"/>
                <a:tab pos="4500563" algn="r"/>
              </a:tabLst>
            </a:pPr>
            <a:r>
              <a:rPr lang="pl-PL" sz="1100">
                <a:cs typeface="Times New Roman" pitchFamily="18" charset="0"/>
              </a:rPr>
              <a:t> </a:t>
            </a:r>
          </a:p>
          <a:p>
            <a:pPr eaLnBrk="0" hangingPunct="0">
              <a:tabLst>
                <a:tab pos="2251075" algn="ctr"/>
                <a:tab pos="4500563" algn="r"/>
              </a:tabLst>
            </a:pPr>
            <a:endParaRPr lang="pl-PL"/>
          </a:p>
        </p:txBody>
      </p:sp>
      <p:sp>
        <p:nvSpPr>
          <p:cNvPr id="52229" name="Rectangle 28"/>
          <p:cNvSpPr>
            <a:spLocks noChangeArrowheads="1"/>
          </p:cNvSpPr>
          <p:nvPr/>
        </p:nvSpPr>
        <p:spPr bwMode="auto">
          <a:xfrm>
            <a:off x="3009900" y="2747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pic>
        <p:nvPicPr>
          <p:cNvPr id="52230" name="Picture 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00200"/>
            <a:ext cx="7391400" cy="375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31" name="Rectangle 29"/>
          <p:cNvSpPr>
            <a:spLocks noChangeArrowheads="1"/>
          </p:cNvSpPr>
          <p:nvPr/>
        </p:nvSpPr>
        <p:spPr bwMode="auto">
          <a:xfrm>
            <a:off x="304800" y="1676400"/>
            <a:ext cx="533400" cy="50482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pl-PL" sz="2000" i="1"/>
              <a:t>f</a:t>
            </a:r>
            <a:r>
              <a:rPr lang="pl-PL" sz="2000"/>
              <a:t>(</a:t>
            </a:r>
            <a:r>
              <a:rPr lang="pl-PL" sz="2000" i="1"/>
              <a:t>D</a:t>
            </a:r>
            <a:r>
              <a:rPr lang="pl-PL" sz="2000"/>
              <a:t>)</a:t>
            </a:r>
          </a:p>
        </p:txBody>
      </p:sp>
      <p:sp>
        <p:nvSpPr>
          <p:cNvPr id="52232" name="Rectangle 30"/>
          <p:cNvSpPr>
            <a:spLocks noChangeArrowheads="1"/>
          </p:cNvSpPr>
          <p:nvPr/>
        </p:nvSpPr>
        <p:spPr bwMode="auto">
          <a:xfrm>
            <a:off x="5486400" y="1981200"/>
            <a:ext cx="3352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pl-PL" i="1"/>
              <a:t>D</a:t>
            </a:r>
            <a:r>
              <a:rPr lang="pl-PL" i="1" baseline="-25000"/>
              <a:t>k </a:t>
            </a:r>
            <a:r>
              <a:rPr lang="pl-PL"/>
              <a:t>= (</a:t>
            </a:r>
            <a:r>
              <a:rPr lang="pl-PL">
                <a:sym typeface="Times New Roman" pitchFamily="18" charset="0"/>
              </a:rPr>
              <a:t>-</a:t>
            </a:r>
            <a:r>
              <a:rPr lang="pl-PL">
                <a:sym typeface="Symbol" pitchFamily="18" charset="2"/>
              </a:rPr>
              <a:t></a:t>
            </a:r>
            <a:r>
              <a:rPr lang="pl-PL"/>
              <a:t>, </a:t>
            </a:r>
            <a:r>
              <a:rPr lang="pl-PL" i="1"/>
              <a:t>D</a:t>
            </a:r>
            <a:r>
              <a:rPr lang="pl-PL" i="1" baseline="-25000"/>
              <a:t>d</a:t>
            </a:r>
            <a:r>
              <a:rPr lang="pl-PL"/>
              <a:t>) </a:t>
            </a:r>
            <a:r>
              <a:rPr lang="pl-PL">
                <a:sym typeface="Symbol" pitchFamily="18" charset="2"/>
              </a:rPr>
              <a:t></a:t>
            </a:r>
            <a:r>
              <a:rPr lang="pl-PL"/>
              <a:t> (</a:t>
            </a:r>
            <a:r>
              <a:rPr lang="pl-PL" i="1"/>
              <a:t>D</a:t>
            </a:r>
            <a:r>
              <a:rPr lang="pl-PL" i="1" baseline="-25000"/>
              <a:t>g</a:t>
            </a:r>
            <a:r>
              <a:rPr lang="pl-PL"/>
              <a:t>, +</a:t>
            </a:r>
            <a:r>
              <a:rPr lang="pl-PL">
                <a:sym typeface="Symbol" pitchFamily="18" charset="2"/>
              </a:rPr>
              <a:t></a:t>
            </a:r>
            <a:r>
              <a:rPr lang="pl-PL"/>
              <a:t>)</a:t>
            </a:r>
          </a:p>
        </p:txBody>
      </p:sp>
      <p:sp>
        <p:nvSpPr>
          <p:cNvPr id="52233" name="Rectangle 32"/>
          <p:cNvSpPr>
            <a:spLocks noChangeArrowheads="1"/>
          </p:cNvSpPr>
          <p:nvPr/>
        </p:nvSpPr>
        <p:spPr bwMode="auto">
          <a:xfrm>
            <a:off x="4495800" y="327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graphicFrame>
        <p:nvGraphicFramePr>
          <p:cNvPr id="52226" name="Object 31"/>
          <p:cNvGraphicFramePr>
            <a:graphicFrameLocks noChangeAspect="1"/>
          </p:cNvGraphicFramePr>
          <p:nvPr/>
        </p:nvGraphicFramePr>
        <p:xfrm>
          <a:off x="2362200" y="3124200"/>
          <a:ext cx="446088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52136" imgH="316950" progId="">
                  <p:embed/>
                </p:oleObj>
              </mc:Choice>
              <mc:Fallback>
                <p:oleObj r:id="rId3" imgW="152136" imgH="316950" progId="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124200"/>
                        <a:ext cx="446088" cy="91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3"/>
          <p:cNvGraphicFramePr>
            <a:graphicFrameLocks noChangeAspect="1"/>
          </p:cNvGraphicFramePr>
          <p:nvPr/>
        </p:nvGraphicFramePr>
        <p:xfrm>
          <a:off x="6248400" y="3200400"/>
          <a:ext cx="446088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52136" imgH="316950" progId="">
                  <p:embed/>
                </p:oleObj>
              </mc:Choice>
              <mc:Fallback>
                <p:oleObj r:id="rId3" imgW="152136" imgH="316950" progId="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200400"/>
                        <a:ext cx="446088" cy="91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4" name="Rectangle 34"/>
          <p:cNvSpPr>
            <a:spLocks noChangeArrowheads="1"/>
          </p:cNvSpPr>
          <p:nvPr/>
        </p:nvSpPr>
        <p:spPr bwMode="auto">
          <a:xfrm>
            <a:off x="2667000" y="5334000"/>
            <a:ext cx="5562600" cy="4572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eaLnBrk="0" hangingPunct="0"/>
            <a:r>
              <a:rPr lang="pl-PL" sz="2000"/>
              <a:t>    </a:t>
            </a:r>
            <a:r>
              <a:rPr lang="pl-PL" sz="2000" i="1"/>
              <a:t>D</a:t>
            </a:r>
            <a:r>
              <a:rPr lang="pl-PL" sz="2000" i="1" baseline="-25000"/>
              <a:t>d</a:t>
            </a:r>
            <a:r>
              <a:rPr lang="pl-PL" sz="2000" i="1"/>
              <a:t>                E</a:t>
            </a:r>
            <a:r>
              <a:rPr lang="pl-PL" sz="2000"/>
              <a:t>(</a:t>
            </a:r>
            <a:r>
              <a:rPr lang="pl-PL" sz="2000" i="1"/>
              <a:t>D</a:t>
            </a:r>
            <a:r>
              <a:rPr lang="pl-PL" sz="2000"/>
              <a:t>)                   </a:t>
            </a:r>
            <a:r>
              <a:rPr lang="pl-PL" sz="2000" i="1"/>
              <a:t>D</a:t>
            </a:r>
            <a:r>
              <a:rPr lang="pl-PL" sz="2000" i="1" baseline="-25000"/>
              <a:t>g</a:t>
            </a:r>
            <a:r>
              <a:rPr lang="pl-PL" sz="2000" i="1"/>
              <a:t>                      D</a:t>
            </a:r>
            <a:endParaRPr lang="pl-PL" sz="2000"/>
          </a:p>
        </p:txBody>
      </p:sp>
      <p:sp>
        <p:nvSpPr>
          <p:cNvPr id="52235" name="Text Box 35"/>
          <p:cNvSpPr txBox="1">
            <a:spLocks noChangeArrowheads="1"/>
          </p:cNvSpPr>
          <p:nvPr/>
        </p:nvSpPr>
        <p:spPr bwMode="auto">
          <a:xfrm>
            <a:off x="4267200" y="1219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/>
              <a:t>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erodynamiczny">
  <a:themeElements>
    <a:clrScheme name="Aerodynamiczny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czny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czny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47555</TotalTime>
  <Words>1822</Words>
  <Application>Microsoft Office PowerPoint</Application>
  <PresentationFormat>Pokaz na ekranie (4:3)</PresentationFormat>
  <Paragraphs>169</Paragraphs>
  <Slides>27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6" baseType="lpstr">
      <vt:lpstr>Arial</vt:lpstr>
      <vt:lpstr>Cambria Math</vt:lpstr>
      <vt:lpstr>Georgia</vt:lpstr>
      <vt:lpstr>Symbol</vt:lpstr>
      <vt:lpstr>Times New Roman</vt:lpstr>
      <vt:lpstr>Trebuchet MS</vt:lpstr>
      <vt:lpstr>Wingdings</vt:lpstr>
      <vt:lpstr>Aerodynamiczny</vt:lpstr>
      <vt:lpstr>Równanie</vt:lpstr>
      <vt:lpstr>Weryfikacja hipotez parametrycznych </vt:lpstr>
      <vt:lpstr>Prezentacja programu PowerPoint</vt:lpstr>
      <vt:lpstr>Prezentacja programu PowerPoint</vt:lpstr>
      <vt:lpstr>Prezentacja programu PowerPoint</vt:lpstr>
      <vt:lpstr>Prezentacja programu PowerPoint</vt:lpstr>
      <vt:lpstr>Obszar krytyczny</vt:lpstr>
      <vt:lpstr>Obszar krytyczny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Testowanie hipotezy o wariancji</vt:lpstr>
      <vt:lpstr>Prezentacja programu PowerPoint</vt:lpstr>
      <vt:lpstr>Prezentacja programu PowerPoint</vt:lpstr>
      <vt:lpstr>Testowanie hipotezy o dwóch wariancjach</vt:lpstr>
      <vt:lpstr>Testowanie hipotezy o wskaźniku struktury</vt:lpstr>
      <vt:lpstr>Testowanie hipotezy o dwóch wskaźnikach struktury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Estymacja parametrów jednowymiarowej zmiennej losowej</dc:title>
  <dc:creator>Aldona</dc:creator>
  <cp:lastModifiedBy>Aldona Migala</cp:lastModifiedBy>
  <cp:revision>507</cp:revision>
  <dcterms:created xsi:type="dcterms:W3CDTF">2013-10-17T18:17:00Z</dcterms:created>
  <dcterms:modified xsi:type="dcterms:W3CDTF">2026-04-16T14:33:28Z</dcterms:modified>
</cp:coreProperties>
</file>