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8" r:id="rId7"/>
    <p:sldId id="260" r:id="rId8"/>
    <p:sldId id="261" r:id="rId9"/>
    <p:sldId id="262" r:id="rId10"/>
    <p:sldId id="263" r:id="rId11"/>
    <p:sldId id="269" r:id="rId12"/>
    <p:sldId id="264" r:id="rId13"/>
    <p:sldId id="271" r:id="rId14"/>
    <p:sldId id="273" r:id="rId15"/>
    <p:sldId id="275" r:id="rId16"/>
    <p:sldId id="276" r:id="rId17"/>
    <p:sldId id="277" r:id="rId18"/>
    <p:sldId id="265" r:id="rId19"/>
    <p:sldId id="270" r:id="rId20"/>
    <p:sldId id="266" r:id="rId21"/>
    <p:sldId id="274" r:id="rId22"/>
    <p:sldId id="278" r:id="rId23"/>
    <p:sldId id="279" r:id="rId2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4660"/>
  </p:normalViewPr>
  <p:slideViewPr>
    <p:cSldViewPr>
      <p:cViewPr>
        <p:scale>
          <a:sx n="72" d="100"/>
          <a:sy n="72" d="100"/>
        </p:scale>
        <p:origin x="-1048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4913-A36D-40C6-9047-E8F5084B5CE2}" type="datetimeFigureOut">
              <a:rPr lang="pl-PL" smtClean="0"/>
              <a:pPr/>
              <a:t>05.05.2020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040A-FF16-434C-9DD5-ABE64AB3621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4913-A36D-40C6-9047-E8F5084B5CE2}" type="datetimeFigureOut">
              <a:rPr lang="pl-PL" smtClean="0"/>
              <a:pPr/>
              <a:t>05.05.2020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040A-FF16-434C-9DD5-ABE64AB3621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4913-A36D-40C6-9047-E8F5084B5CE2}" type="datetimeFigureOut">
              <a:rPr lang="pl-PL" smtClean="0"/>
              <a:pPr/>
              <a:t>05.05.2020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040A-FF16-434C-9DD5-ABE64AB3621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4913-A36D-40C6-9047-E8F5084B5CE2}" type="datetimeFigureOut">
              <a:rPr lang="pl-PL" smtClean="0"/>
              <a:pPr/>
              <a:t>05.05.2020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040A-FF16-434C-9DD5-ABE64AB3621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4913-A36D-40C6-9047-E8F5084B5CE2}" type="datetimeFigureOut">
              <a:rPr lang="pl-PL" smtClean="0"/>
              <a:pPr/>
              <a:t>05.05.2020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040A-FF16-434C-9DD5-ABE64AB3621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4913-A36D-40C6-9047-E8F5084B5CE2}" type="datetimeFigureOut">
              <a:rPr lang="pl-PL" smtClean="0"/>
              <a:pPr/>
              <a:t>05.05.2020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040A-FF16-434C-9DD5-ABE64AB3621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4913-A36D-40C6-9047-E8F5084B5CE2}" type="datetimeFigureOut">
              <a:rPr lang="pl-PL" smtClean="0"/>
              <a:pPr/>
              <a:t>05.05.2020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040A-FF16-434C-9DD5-ABE64AB3621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4913-A36D-40C6-9047-E8F5084B5CE2}" type="datetimeFigureOut">
              <a:rPr lang="pl-PL" smtClean="0"/>
              <a:pPr/>
              <a:t>05.05.2020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040A-FF16-434C-9DD5-ABE64AB3621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4913-A36D-40C6-9047-E8F5084B5CE2}" type="datetimeFigureOut">
              <a:rPr lang="pl-PL" smtClean="0"/>
              <a:pPr/>
              <a:t>05.05.2020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040A-FF16-434C-9DD5-ABE64AB3621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4913-A36D-40C6-9047-E8F5084B5CE2}" type="datetimeFigureOut">
              <a:rPr lang="pl-PL" smtClean="0"/>
              <a:pPr/>
              <a:t>05.05.2020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040A-FF16-434C-9DD5-ABE64AB3621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4913-A36D-40C6-9047-E8F5084B5CE2}" type="datetimeFigureOut">
              <a:rPr lang="pl-PL" smtClean="0"/>
              <a:pPr/>
              <a:t>05.05.2020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040A-FF16-434C-9DD5-ABE64AB36215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94913-A36D-40C6-9047-E8F5084B5CE2}" type="datetimeFigureOut">
              <a:rPr lang="pl-PL" smtClean="0"/>
              <a:pPr/>
              <a:t>05.05.2020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6040A-FF16-434C-9DD5-ABE64AB36215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3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4" Type="http://schemas.openxmlformats.org/officeDocument/2006/relationships/image" Target="../media/image17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 smtClean="0"/>
              <a:t>Testy nieparametryczne – </a:t>
            </a:r>
            <a:br>
              <a:rPr lang="pl-PL" b="1" dirty="0" smtClean="0"/>
            </a:br>
            <a:r>
              <a:rPr lang="pl-PL" b="1" dirty="0" smtClean="0"/>
              <a:t>testy zgodności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0086" y="428604"/>
            <a:ext cx="8183880" cy="357190"/>
          </a:xfrm>
        </p:spPr>
        <p:txBody>
          <a:bodyPr>
            <a:noAutofit/>
          </a:bodyPr>
          <a:lstStyle/>
          <a:p>
            <a:r>
              <a:rPr lang="pl-PL" sz="2800" b="1" dirty="0" smtClean="0"/>
              <a:t>Test zgodności </a:t>
            </a:r>
            <a:r>
              <a:rPr lang="el-GR" sz="2800" b="1" dirty="0" smtClean="0"/>
              <a:t>λ</a:t>
            </a:r>
            <a:r>
              <a:rPr lang="pl-PL" sz="2800" b="1" dirty="0" smtClean="0"/>
              <a:t>-Kołmogorowa</a:t>
            </a:r>
            <a:endParaRPr lang="pl-PL" sz="2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920" y="857232"/>
            <a:ext cx="8183880" cy="4857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marL="0" indent="0" algn="just">
              <a:buNone/>
            </a:pPr>
            <a:endParaRPr lang="pl-PL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pl-PL" sz="2600" dirty="0" smtClean="0"/>
              <a:t>Drugim testem zgodności, obok testu </a:t>
            </a:r>
            <a:r>
              <a:rPr lang="el-GR" sz="2600" i="1" dirty="0" smtClean="0"/>
              <a:t>χ²</a:t>
            </a:r>
            <a:r>
              <a:rPr lang="pl-PL" sz="2600" dirty="0" smtClean="0"/>
              <a:t>, jest test </a:t>
            </a:r>
            <a:r>
              <a:rPr lang="el-GR" sz="2600" dirty="0" smtClean="0"/>
              <a:t>λ</a:t>
            </a:r>
            <a:r>
              <a:rPr lang="pl-PL" sz="2600" dirty="0" smtClean="0"/>
              <a:t>-Kołmogorowa. Służy on do weryfikowania hipotezy, że cecha </a:t>
            </a:r>
            <a:r>
              <a:rPr lang="pl-PL" sz="2600" i="1" dirty="0" smtClean="0"/>
              <a:t>X</a:t>
            </a:r>
            <a:r>
              <a:rPr lang="pl-PL" sz="2600" dirty="0" smtClean="0"/>
              <a:t> ma w zbiorowości generalnej określony rozkład typu ciągłego; najczęściej jest to rozkład normalny. Warunki dotyczące danych z próby są takie same jak w teście </a:t>
            </a:r>
            <a:r>
              <a:rPr lang="el-GR" sz="2600" i="1" dirty="0" smtClean="0"/>
              <a:t>χ²</a:t>
            </a:r>
            <a:r>
              <a:rPr lang="pl-PL" sz="2600" dirty="0" smtClean="0"/>
              <a:t>.</a:t>
            </a:r>
          </a:p>
          <a:p>
            <a:pPr marL="0" indent="0" algn="just">
              <a:buNone/>
            </a:pPr>
            <a:r>
              <a:rPr lang="pl-PL" sz="2600" dirty="0" smtClean="0"/>
              <a:t>Hipotezy </a:t>
            </a:r>
            <a:r>
              <a:rPr lang="pl-PL" sz="2600" i="1" dirty="0" smtClean="0"/>
              <a:t>H</a:t>
            </a:r>
            <a:r>
              <a:rPr lang="pl-PL" sz="2600" i="1" baseline="-25000" dirty="0" smtClean="0"/>
              <a:t>0</a:t>
            </a:r>
            <a:r>
              <a:rPr lang="pl-PL" sz="2600" dirty="0" smtClean="0"/>
              <a:t> i </a:t>
            </a:r>
            <a:r>
              <a:rPr lang="pl-PL" sz="2600" i="1" dirty="0" smtClean="0"/>
              <a:t>H</a:t>
            </a:r>
            <a:r>
              <a:rPr lang="pl-PL" sz="2600" i="1" baseline="-25000" dirty="0" smtClean="0"/>
              <a:t>1</a:t>
            </a:r>
            <a:r>
              <a:rPr lang="pl-PL" sz="2600" dirty="0" smtClean="0"/>
              <a:t> można sformułować następująco:</a:t>
            </a:r>
          </a:p>
          <a:p>
            <a:pPr marL="0" indent="0" algn="ctr">
              <a:buNone/>
            </a:pPr>
            <a:r>
              <a:rPr lang="pl-PL" sz="2600" i="1" dirty="0" smtClean="0"/>
              <a:t>H</a:t>
            </a:r>
            <a:r>
              <a:rPr lang="pl-PL" sz="2600" i="1" baseline="-25000" dirty="0" smtClean="0"/>
              <a:t>0</a:t>
            </a:r>
            <a:r>
              <a:rPr lang="pl-PL" sz="2600" dirty="0" smtClean="0"/>
              <a:t>:</a:t>
            </a:r>
            <a:r>
              <a:rPr lang="el-GR" sz="2600" i="1" dirty="0" smtClean="0"/>
              <a:t> </a:t>
            </a:r>
            <a:r>
              <a:rPr lang="pl-PL" sz="2600" i="1" dirty="0" smtClean="0"/>
              <a:t>F(x)</a:t>
            </a:r>
            <a:r>
              <a:rPr lang="pl-PL" sz="2600" dirty="0" smtClean="0"/>
              <a:t>=</a:t>
            </a:r>
            <a:r>
              <a:rPr lang="pl-PL" sz="2600" i="1" dirty="0" smtClean="0"/>
              <a:t>F</a:t>
            </a:r>
            <a:r>
              <a:rPr lang="pl-PL" sz="2600" i="1" baseline="-25000" dirty="0" smtClean="0"/>
              <a:t>0</a:t>
            </a:r>
            <a:r>
              <a:rPr lang="pl-PL" sz="2600" i="1" dirty="0" smtClean="0"/>
              <a:t>(x)</a:t>
            </a:r>
          </a:p>
          <a:p>
            <a:pPr marL="0" indent="0" algn="ctr">
              <a:buNone/>
            </a:pPr>
            <a:r>
              <a:rPr lang="pl-PL" sz="2600" i="1" dirty="0" smtClean="0"/>
              <a:t>H</a:t>
            </a:r>
            <a:r>
              <a:rPr lang="pl-PL" sz="2600" i="1" baseline="-25000" dirty="0" smtClean="0"/>
              <a:t>1</a:t>
            </a:r>
            <a:r>
              <a:rPr lang="pl-PL" sz="2600" dirty="0" smtClean="0"/>
              <a:t>:</a:t>
            </a:r>
            <a:r>
              <a:rPr lang="el-GR" sz="2600" i="1" dirty="0" smtClean="0"/>
              <a:t> </a:t>
            </a:r>
            <a:r>
              <a:rPr lang="pl-PL" sz="2600" i="1" dirty="0" smtClean="0"/>
              <a:t>F(x)</a:t>
            </a:r>
            <a:r>
              <a:rPr lang="pl-PL" sz="2600" dirty="0" smtClean="0"/>
              <a:t>≠</a:t>
            </a:r>
            <a:r>
              <a:rPr lang="pl-PL" sz="2600" i="1" dirty="0" smtClean="0"/>
              <a:t>F</a:t>
            </a:r>
            <a:r>
              <a:rPr lang="pl-PL" sz="2600" i="1" baseline="-25000" dirty="0" smtClean="0"/>
              <a:t>0</a:t>
            </a:r>
            <a:r>
              <a:rPr lang="pl-PL" sz="2600" i="1" dirty="0" smtClean="0"/>
              <a:t>(x)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Sprawdzian hipotezy ma postać:</a:t>
            </a:r>
          </a:p>
          <a:p>
            <a:pPr marL="0" indent="0" algn="ctr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gdzie:</a:t>
            </a:r>
          </a:p>
          <a:p>
            <a:pPr marL="0" indent="0" algn="just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przy czym </a:t>
            </a:r>
            <a:r>
              <a:rPr lang="pl-PL" i="1" dirty="0" err="1" smtClean="0"/>
              <a:t>F</a:t>
            </a:r>
            <a:r>
              <a:rPr lang="pl-PL" sz="1800" i="1" dirty="0" err="1" smtClean="0"/>
              <a:t>n</a:t>
            </a:r>
            <a:r>
              <a:rPr lang="pl-PL" i="1" dirty="0" smtClean="0"/>
              <a:t>(x)</a:t>
            </a:r>
            <a:r>
              <a:rPr lang="pl-PL" dirty="0" smtClean="0"/>
              <a:t> oznacza dystrybuantę empiryczną, a </a:t>
            </a:r>
            <a:r>
              <a:rPr lang="pl-PL" i="1" dirty="0" smtClean="0"/>
              <a:t>F</a:t>
            </a:r>
            <a:r>
              <a:rPr lang="pl-PL" sz="1800" i="1" dirty="0" smtClean="0"/>
              <a:t>0</a:t>
            </a:r>
            <a:r>
              <a:rPr lang="pl-PL" i="1" dirty="0" smtClean="0"/>
              <a:t>(x) </a:t>
            </a:r>
            <a:r>
              <a:rPr lang="pl-PL" dirty="0" smtClean="0"/>
              <a:t>dystrybuantę hipotetyczną (teoretyczną). 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6" name="Obiekt 5"/>
          <p:cNvGraphicFramePr>
            <a:graphicFrameLocks noChangeAspect="1"/>
          </p:cNvGraphicFramePr>
          <p:nvPr/>
        </p:nvGraphicFramePr>
        <p:xfrm>
          <a:off x="4168539" y="3333738"/>
          <a:ext cx="806922" cy="190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Równanie" r:id="rId3" imgW="114120" imgH="215640" progId="Equation.3">
                  <p:embed/>
                </p:oleObj>
              </mc:Choice>
              <mc:Fallback>
                <p:oleObj name="Równanie" r:id="rId3" imgW="11412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539" y="3333738"/>
                        <a:ext cx="806922" cy="1905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576638" y="2227263"/>
          <a:ext cx="2133600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Równanie" r:id="rId5" imgW="634680" imgH="241200" progId="Equation.3">
                  <p:embed/>
                </p:oleObj>
              </mc:Choice>
              <mc:Fallback>
                <p:oleObj name="Równanie" r:id="rId5" imgW="634680" imgH="2412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8" y="2227263"/>
                        <a:ext cx="2133600" cy="815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2390775" y="3357563"/>
          <a:ext cx="42608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Równanie" r:id="rId7" imgW="1549080" imgH="317160" progId="Equation.3">
                  <p:embed/>
                </p:oleObj>
              </mc:Choice>
              <mc:Fallback>
                <p:oleObj name="Równanie" r:id="rId7" imgW="1549080" imgH="31716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0775" y="3357563"/>
                        <a:ext cx="426085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>
            <a:spLocks noGrp="1"/>
          </p:cNvSpPr>
          <p:nvPr>
            <p:ph idx="1"/>
          </p:nvPr>
        </p:nvSpPr>
        <p:spPr>
          <a:xfrm>
            <a:off x="502920" y="642918"/>
            <a:ext cx="8183880" cy="507209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2800" dirty="0" smtClean="0"/>
              <a:t>Wartość dystrybuanty empirycznej dla danego </a:t>
            </a:r>
            <a:r>
              <a:rPr lang="pl-PL" sz="2800" i="1" dirty="0" smtClean="0"/>
              <a:t>x</a:t>
            </a:r>
            <a:r>
              <a:rPr lang="pl-PL" sz="2800" dirty="0" smtClean="0"/>
              <a:t> obliczamy następująco:</a:t>
            </a:r>
          </a:p>
          <a:p>
            <a:pPr marL="0" indent="0" algn="just">
              <a:buNone/>
            </a:pPr>
            <a:endParaRPr lang="pl-PL" sz="3600" dirty="0" smtClean="0"/>
          </a:p>
          <a:p>
            <a:pPr marL="0" indent="0" algn="just">
              <a:buNone/>
            </a:pPr>
            <a:endParaRPr lang="pl-PL" sz="2800" dirty="0" smtClean="0"/>
          </a:p>
          <a:p>
            <a:pPr marL="0" indent="0" algn="just">
              <a:buNone/>
            </a:pPr>
            <a:r>
              <a:rPr lang="pl-PL" sz="2800" dirty="0" smtClean="0"/>
              <a:t>w którym </a:t>
            </a:r>
            <a:r>
              <a:rPr lang="pl-PL" sz="2800" i="1" dirty="0" err="1" smtClean="0"/>
              <a:t>n</a:t>
            </a:r>
            <a:r>
              <a:rPr lang="pl-PL" sz="2800" i="1" baseline="-25000" dirty="0" err="1" smtClean="0"/>
              <a:t>isk</a:t>
            </a:r>
            <a:r>
              <a:rPr lang="pl-PL" sz="2800" dirty="0" smtClean="0"/>
              <a:t> jest skumulowaną liczebnością odpowiadającą wartościom cechy nie większym od </a:t>
            </a:r>
            <a:r>
              <a:rPr lang="pl-PL" sz="2800" i="1" dirty="0" smtClean="0"/>
              <a:t>x</a:t>
            </a:r>
            <a:r>
              <a:rPr lang="pl-PL" sz="2800" dirty="0" smtClean="0"/>
              <a:t>.  </a:t>
            </a:r>
          </a:p>
          <a:p>
            <a:pPr marL="0" indent="0" algn="just">
              <a:buNone/>
            </a:pPr>
            <a:r>
              <a:rPr lang="pl-PL" sz="2800" dirty="0" smtClean="0"/>
              <a:t>	Statystyka </a:t>
            </a:r>
            <a:r>
              <a:rPr lang="el-GR" sz="2800" dirty="0" smtClean="0"/>
              <a:t>λ</a:t>
            </a:r>
            <a:r>
              <a:rPr lang="pl-PL" sz="2800" dirty="0" smtClean="0"/>
              <a:t> przy założeniu prawdziwości </a:t>
            </a:r>
            <a:r>
              <a:rPr lang="pl-PL" sz="2800" i="1" dirty="0" smtClean="0"/>
              <a:t>H</a:t>
            </a:r>
            <a:r>
              <a:rPr lang="pl-PL" sz="2800" i="1" baseline="-25000" dirty="0" smtClean="0"/>
              <a:t>0</a:t>
            </a:r>
            <a:r>
              <a:rPr lang="pl-PL" sz="2800" dirty="0" smtClean="0"/>
              <a:t> ma asymptotyczny rozkład </a:t>
            </a:r>
            <a:r>
              <a:rPr lang="el-GR" sz="2800" dirty="0" smtClean="0"/>
              <a:t>λ</a:t>
            </a:r>
            <a:r>
              <a:rPr lang="pl-PL" sz="2800" dirty="0" smtClean="0"/>
              <a:t>-Kołmogorowa.</a:t>
            </a:r>
          </a:p>
          <a:p>
            <a:pPr marL="0" indent="0">
              <a:buNone/>
            </a:pPr>
            <a:r>
              <a:rPr lang="pl-PL" sz="2600" dirty="0" smtClean="0"/>
              <a:t>	</a:t>
            </a: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4306888" y="1412875"/>
          <a:ext cx="2401887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Równanie" r:id="rId3" imgW="799920" imgH="393480" progId="Equation.3">
                  <p:embed/>
                </p:oleObj>
              </mc:Choice>
              <mc:Fallback>
                <p:oleObj name="Równanie" r:id="rId3" imgW="79992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6888" y="1412875"/>
                        <a:ext cx="2401887" cy="1184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800" dirty="0" smtClean="0"/>
              <a:t>Z uwagi na to, że </a:t>
            </a:r>
            <a:r>
              <a:rPr lang="pl-PL" sz="2800" i="1" dirty="0" smtClean="0"/>
              <a:t>D</a:t>
            </a:r>
            <a:r>
              <a:rPr lang="pl-PL" sz="2800" dirty="0" smtClean="0"/>
              <a:t> mierzy rozbieżność miedzy dystrybuantą teoretyczną a empiryczną, zbiór krytyczny będą tworzyły tylko duże wartości </a:t>
            </a:r>
            <a:r>
              <a:rPr lang="el-GR" sz="2800" dirty="0" smtClean="0"/>
              <a:t>λ</a:t>
            </a:r>
            <a:r>
              <a:rPr lang="pl-PL" sz="2800" dirty="0" smtClean="0"/>
              <a:t>, tak więc będzie to zbiór prawostronny określony równością</a:t>
            </a:r>
          </a:p>
          <a:p>
            <a:pPr marL="0" indent="0" algn="just">
              <a:buNone/>
            </a:pPr>
            <a:endParaRPr lang="pl-PL" sz="3600" dirty="0" smtClean="0"/>
          </a:p>
          <a:p>
            <a:pPr marL="0" indent="0" algn="just">
              <a:buNone/>
            </a:pPr>
            <a:endParaRPr lang="pl-PL" sz="2800" dirty="0" smtClean="0"/>
          </a:p>
          <a:p>
            <a:pPr marL="0" indent="0" algn="just">
              <a:buNone/>
            </a:pPr>
            <a:r>
              <a:rPr lang="pl-PL" sz="2800" dirty="0" smtClean="0"/>
              <a:t>gdzie </a:t>
            </a:r>
            <a:r>
              <a:rPr lang="el-GR" sz="2800" dirty="0" smtClean="0"/>
              <a:t>λ</a:t>
            </a:r>
            <a:r>
              <a:rPr lang="el-GR" sz="2800" baseline="-25000" dirty="0" smtClean="0"/>
              <a:t>α</a:t>
            </a:r>
            <a:r>
              <a:rPr lang="pl-PL" sz="2800" dirty="0" smtClean="0"/>
              <a:t> odczytujemy z tablic Kołmogorowa w ten sposób, że Q(</a:t>
            </a:r>
            <a:r>
              <a:rPr lang="el-GR" sz="2800" dirty="0" smtClean="0"/>
              <a:t>λ</a:t>
            </a:r>
            <a:r>
              <a:rPr lang="el-GR" sz="2800" baseline="-25000" dirty="0" smtClean="0"/>
              <a:t>α</a:t>
            </a:r>
            <a:r>
              <a:rPr lang="pl-PL" sz="2800" dirty="0" smtClean="0"/>
              <a:t>)=1-</a:t>
            </a:r>
            <a:r>
              <a:rPr lang="el-GR" sz="2800" dirty="0" smtClean="0"/>
              <a:t>α</a:t>
            </a:r>
            <a:r>
              <a:rPr lang="pl-PL" sz="2800" dirty="0" smtClean="0"/>
              <a:t>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2978224" y="3645024"/>
          <a:ext cx="2678698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Równanie" r:id="rId3" imgW="927100" imgH="228600" progId="Equation.3">
                  <p:embed/>
                </p:oleObj>
              </mc:Choice>
              <mc:Fallback>
                <p:oleObj name="Równanie" r:id="rId3" imgW="9271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224" y="3645024"/>
                        <a:ext cx="2678698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algn="just">
              <a:buNone/>
            </a:pPr>
            <a:r>
              <a:rPr lang="pl-PL" sz="2400" dirty="0" smtClean="0"/>
              <a:t>	Producent proszku do prania uważa, że rozkład wagi pudełka proszku jest N(m,</a:t>
            </a:r>
            <a:r>
              <a:rPr lang="el-GR" sz="2400" dirty="0" smtClean="0"/>
              <a:t>σ</a:t>
            </a:r>
            <a:r>
              <a:rPr lang="pl-PL" sz="2400" dirty="0" smtClean="0"/>
              <a:t>). Na podstawie 150 wylosowanych niezależnie do próby pudełek otrzymano:</a:t>
            </a:r>
          </a:p>
          <a:p>
            <a:pPr>
              <a:buNone/>
            </a:pPr>
            <a:endParaRPr lang="pl-PL" sz="2400" dirty="0"/>
          </a:p>
          <a:p>
            <a:pPr>
              <a:buNone/>
            </a:pPr>
            <a:endParaRPr lang="pl-PL" sz="2400" dirty="0" smtClean="0"/>
          </a:p>
          <a:p>
            <a:pPr>
              <a:buNone/>
            </a:pPr>
            <a:endParaRPr lang="pl-PL" sz="2400" dirty="0"/>
          </a:p>
          <a:p>
            <a:pPr>
              <a:buNone/>
            </a:pPr>
            <a:endParaRPr lang="pl-PL" sz="2400" dirty="0" smtClean="0"/>
          </a:p>
          <a:p>
            <a:pPr algn="just">
              <a:buNone/>
            </a:pPr>
            <a:r>
              <a:rPr lang="pl-PL" sz="2400" dirty="0" smtClean="0"/>
              <a:t>	</a:t>
            </a:r>
          </a:p>
          <a:p>
            <a:pPr algn="just">
              <a:buNone/>
            </a:pPr>
            <a:r>
              <a:rPr lang="pl-PL" sz="2400" dirty="0" smtClean="0"/>
              <a:t>	Testem </a:t>
            </a:r>
            <a:r>
              <a:rPr lang="el-GR" sz="2400" dirty="0" smtClean="0"/>
              <a:t>λ</a:t>
            </a:r>
            <a:r>
              <a:rPr lang="pl-PL" sz="2400" dirty="0"/>
              <a:t> </a:t>
            </a:r>
            <a:r>
              <a:rPr lang="pl-PL" sz="2400" dirty="0" smtClean="0"/>
              <a:t>Kołmogorowa na poziomie istotności 0,05 zweryfikować hipotezę, że waga proszku w pudełku ma rozkład normalny.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955441"/>
              </p:ext>
            </p:extLst>
          </p:nvPr>
        </p:nvGraphicFramePr>
        <p:xfrm>
          <a:off x="1115616" y="2204864"/>
          <a:ext cx="6336702" cy="1769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0481"/>
                <a:gridCol w="803244"/>
                <a:gridCol w="803244"/>
                <a:gridCol w="713995"/>
                <a:gridCol w="892494"/>
                <a:gridCol w="803244"/>
              </a:tblGrid>
              <a:tr h="1003046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Waga pudełka proszku (w gramach)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575</a:t>
                      </a:r>
                    </a:p>
                    <a:p>
                      <a:pPr algn="ctr"/>
                      <a:r>
                        <a:rPr lang="pl-PL" sz="2400" dirty="0" smtClean="0"/>
                        <a:t>-</a:t>
                      </a:r>
                    </a:p>
                    <a:p>
                      <a:pPr algn="ctr"/>
                      <a:r>
                        <a:rPr lang="pl-PL" sz="2400" dirty="0" smtClean="0"/>
                        <a:t>585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585</a:t>
                      </a:r>
                    </a:p>
                    <a:p>
                      <a:pPr algn="ctr"/>
                      <a:r>
                        <a:rPr lang="pl-PL" sz="2400" dirty="0" smtClean="0"/>
                        <a:t>-</a:t>
                      </a:r>
                    </a:p>
                    <a:p>
                      <a:pPr algn="ctr"/>
                      <a:r>
                        <a:rPr lang="pl-PL" sz="2400" dirty="0" smtClean="0"/>
                        <a:t>595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595-605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605</a:t>
                      </a:r>
                    </a:p>
                    <a:p>
                      <a:pPr algn="ctr"/>
                      <a:r>
                        <a:rPr lang="pl-PL" sz="2400" dirty="0" smtClean="0"/>
                        <a:t>-</a:t>
                      </a:r>
                    </a:p>
                    <a:p>
                      <a:pPr algn="ctr"/>
                      <a:r>
                        <a:rPr lang="pl-PL" sz="2400" dirty="0" smtClean="0"/>
                        <a:t>615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615</a:t>
                      </a:r>
                    </a:p>
                    <a:p>
                      <a:pPr algn="ctr"/>
                      <a:r>
                        <a:rPr lang="pl-PL" sz="2400" dirty="0" smtClean="0"/>
                        <a:t>-</a:t>
                      </a:r>
                    </a:p>
                    <a:p>
                      <a:pPr algn="ctr"/>
                      <a:r>
                        <a:rPr lang="pl-PL" sz="2400" dirty="0" smtClean="0"/>
                        <a:t>625</a:t>
                      </a:r>
                      <a:endParaRPr lang="pl-PL" sz="2400" dirty="0"/>
                    </a:p>
                  </a:txBody>
                  <a:tcPr/>
                </a:tc>
              </a:tr>
              <a:tr h="58113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Liczba pudełek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16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34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50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38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12</a:t>
                      </a:r>
                      <a:endParaRPr lang="pl-PL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pl-PL" i="1" dirty="0" smtClean="0"/>
              <a:t>H</a:t>
            </a:r>
            <a:r>
              <a:rPr lang="pl-PL" i="1" baseline="-25000" dirty="0" smtClean="0"/>
              <a:t>0</a:t>
            </a:r>
            <a:r>
              <a:rPr lang="pl-PL" dirty="0" smtClean="0"/>
              <a:t>: X – waga proszku w pudełku ma rozkład N(m,</a:t>
            </a:r>
            <a:r>
              <a:rPr lang="el-GR" dirty="0" smtClean="0"/>
              <a:t>σ</a:t>
            </a:r>
            <a:r>
              <a:rPr lang="pl-PL" dirty="0" smtClean="0"/>
              <a:t>)</a:t>
            </a:r>
            <a:endParaRPr lang="pl-PL" i="1" dirty="0" smtClean="0"/>
          </a:p>
          <a:p>
            <a:pPr marL="0" indent="0" algn="ctr">
              <a:buNone/>
            </a:pPr>
            <a:r>
              <a:rPr lang="pl-PL" i="1" dirty="0" smtClean="0"/>
              <a:t>H</a:t>
            </a:r>
            <a:r>
              <a:rPr lang="pl-PL" i="1" baseline="-25000" dirty="0" smtClean="0"/>
              <a:t>1</a:t>
            </a:r>
            <a:r>
              <a:rPr lang="pl-PL" dirty="0" smtClean="0"/>
              <a:t>:</a:t>
            </a:r>
            <a:r>
              <a:rPr lang="el-GR" i="1" dirty="0" smtClean="0"/>
              <a:t> </a:t>
            </a:r>
            <a:r>
              <a:rPr lang="pl-PL" dirty="0" smtClean="0"/>
              <a:t>X </a:t>
            </a:r>
            <a:r>
              <a:rPr lang="pl-PL" i="1" dirty="0" smtClean="0"/>
              <a:t>– </a:t>
            </a:r>
            <a:r>
              <a:rPr lang="pl-PL" dirty="0" smtClean="0"/>
              <a:t>ma rozkład różny od rozkładu N(m,</a:t>
            </a:r>
            <a:r>
              <a:rPr lang="el-GR" dirty="0" smtClean="0"/>
              <a:t>σ</a:t>
            </a:r>
            <a:r>
              <a:rPr lang="pl-PL" dirty="0" smtClean="0"/>
              <a:t>)</a:t>
            </a:r>
          </a:p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Parametry m i </a:t>
            </a:r>
            <a:r>
              <a:rPr lang="el-GR" dirty="0" smtClean="0"/>
              <a:t>σ</a:t>
            </a:r>
            <a:r>
              <a:rPr lang="pl-PL" dirty="0" smtClean="0"/>
              <a:t> nie są znane, zatem szacujemy je na podstawie próby – otrzymujemy  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/>
        </p:nvGraphicFramePr>
        <p:xfrm>
          <a:off x="3131840" y="5085184"/>
          <a:ext cx="3201356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9" name="Równanie" r:id="rId3" imgW="1231560" imgH="304560" progId="Equation.3">
                  <p:embed/>
                </p:oleObj>
              </mc:Choice>
              <mc:Fallback>
                <p:oleObj name="Równanie" r:id="rId3" imgW="1231560" imgH="30456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5085184"/>
                        <a:ext cx="3201356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043608" y="1988836"/>
          <a:ext cx="7056784" cy="3240363"/>
        </p:xfrm>
        <a:graphic>
          <a:graphicData uri="http://schemas.openxmlformats.org/drawingml/2006/table">
            <a:tbl>
              <a:tblPr/>
              <a:tblGrid>
                <a:gridCol w="952666"/>
                <a:gridCol w="952666"/>
                <a:gridCol w="952666"/>
                <a:gridCol w="952666"/>
                <a:gridCol w="952666"/>
                <a:gridCol w="952666"/>
                <a:gridCol w="1340788"/>
              </a:tblGrid>
              <a:tr h="609298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x</a:t>
                      </a:r>
                      <a:r>
                        <a:rPr lang="pl-PL" sz="2400" b="0" i="0" u="none" strike="noStrike" baseline="-25000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i1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u</a:t>
                      </a:r>
                      <a:r>
                        <a:rPr lang="pl-PL" sz="2400" b="0" i="0" u="none" strike="noStrike" baseline="-25000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i1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n</a:t>
                      </a:r>
                      <a:r>
                        <a:rPr lang="pl-PL" sz="2400" b="0" i="0" u="none" strike="noStrike" baseline="-25000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i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 err="1">
                          <a:solidFill>
                            <a:srgbClr val="000000"/>
                          </a:solidFill>
                          <a:latin typeface="Czcionka tekstu podstawowego"/>
                        </a:rPr>
                        <a:t>n</a:t>
                      </a:r>
                      <a:r>
                        <a:rPr lang="pl-PL" sz="2400" b="0" i="0" u="none" strike="noStrike" baseline="-25000" dirty="0" err="1">
                          <a:solidFill>
                            <a:srgbClr val="000000"/>
                          </a:solidFill>
                          <a:latin typeface="Czcionka tekstu podstawowego"/>
                        </a:rPr>
                        <a:t>isk</a:t>
                      </a:r>
                      <a:endParaRPr lang="pl-PL" sz="2400" b="0" i="0" u="none" strike="noStrike" dirty="0">
                        <a:solidFill>
                          <a:srgbClr val="000000"/>
                        </a:solidFill>
                        <a:latin typeface="Czcionka tekstu podstawowego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 err="1">
                          <a:solidFill>
                            <a:srgbClr val="000000"/>
                          </a:solidFill>
                          <a:latin typeface="Czcionka tekstu podstawowego"/>
                        </a:rPr>
                        <a:t>F</a:t>
                      </a:r>
                      <a:r>
                        <a:rPr lang="pl-PL" sz="2400" b="0" i="0" u="none" strike="noStrike" baseline="-25000" dirty="0" err="1">
                          <a:solidFill>
                            <a:srgbClr val="000000"/>
                          </a:solidFill>
                          <a:latin typeface="Czcionka tekstu podstawowego"/>
                        </a:rPr>
                        <a:t>n</a:t>
                      </a:r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(x)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F</a:t>
                      </a:r>
                      <a:r>
                        <a:rPr lang="pl-PL" sz="2400" b="0" i="0" u="none" strike="noStrike" baseline="-25000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0</a:t>
                      </a:r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(x)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l-PL" sz="2400" b="1" i="0" u="none" strike="noStrike" dirty="0">
                        <a:solidFill>
                          <a:srgbClr val="000000"/>
                        </a:solidFill>
                        <a:latin typeface="Czcionka tekstu podstawowego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213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585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-1,33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0,0885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0,0215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213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595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-0,42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0,33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0,3446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0,0146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213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605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0,6915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0,0215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213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615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1,38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138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0,9192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0,0008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213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625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2,28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150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0,9893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0,0107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Obiekt 6"/>
          <p:cNvGraphicFramePr>
            <a:graphicFrameLocks noChangeAspect="1"/>
          </p:cNvGraphicFramePr>
          <p:nvPr/>
        </p:nvGraphicFramePr>
        <p:xfrm>
          <a:off x="6876256" y="2132856"/>
          <a:ext cx="115252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5" name="Równanie" r:id="rId3" imgW="812520" imgH="253800" progId="Equation.3">
                  <p:embed/>
                </p:oleObj>
              </mc:Choice>
              <mc:Fallback>
                <p:oleObj name="Równanie" r:id="rId3" imgW="812520" imgH="2538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2132856"/>
                        <a:ext cx="1152525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Otrzymaliśmy:</a:t>
            </a:r>
            <a:endParaRPr lang="pl-PL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/>
        </p:nvGraphicFramePr>
        <p:xfrm>
          <a:off x="107949" y="2348880"/>
          <a:ext cx="9036051" cy="334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4" name="Równanie" r:id="rId3" imgW="3187440" imgH="1180800" progId="Equation.3">
                  <p:embed/>
                </p:oleObj>
              </mc:Choice>
              <mc:Fallback>
                <p:oleObj name="Równanie" r:id="rId3" imgW="3187440" imgH="1180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49" y="2348880"/>
                        <a:ext cx="9036051" cy="3348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0086" y="428604"/>
            <a:ext cx="8183880" cy="357190"/>
          </a:xfrm>
        </p:spPr>
        <p:txBody>
          <a:bodyPr>
            <a:noAutofit/>
          </a:bodyPr>
          <a:lstStyle/>
          <a:p>
            <a:r>
              <a:rPr lang="pl-PL" sz="2800" b="1" dirty="0" smtClean="0"/>
              <a:t>Test zgodności </a:t>
            </a:r>
            <a:r>
              <a:rPr lang="pl-PL" sz="2800" b="1" dirty="0" err="1" smtClean="0"/>
              <a:t>Kołmogorowa-Smirnowa</a:t>
            </a:r>
            <a:endParaRPr lang="pl-PL" sz="2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920" y="857232"/>
            <a:ext cx="8183880" cy="52149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pl-PL" sz="2800" dirty="0" smtClean="0"/>
              <a:t>Test służy do weryfikacji hipotezy, że dwie populacje mają jednakowy rozkład, co jest równoważne ze stwierdzeniem, że dwie próby pochodzą z tej samej populacji. Badamy dwie populacje, w których cecha ma rozkład ciągły opisany odpowiednio dystrybuantami </a:t>
            </a:r>
            <a:r>
              <a:rPr lang="pl-PL" sz="2800" i="1" dirty="0" smtClean="0"/>
              <a:t>F</a:t>
            </a:r>
            <a:r>
              <a:rPr lang="pl-PL" sz="2800" i="1" baseline="-25000" dirty="0" smtClean="0"/>
              <a:t>1</a:t>
            </a:r>
            <a:r>
              <a:rPr lang="pl-PL" sz="2800" i="1" dirty="0" smtClean="0"/>
              <a:t>(x)</a:t>
            </a:r>
            <a:r>
              <a:rPr lang="pl-PL" sz="2800" dirty="0" smtClean="0"/>
              <a:t> i </a:t>
            </a:r>
            <a:r>
              <a:rPr lang="pl-PL" sz="2800" i="1" dirty="0" smtClean="0"/>
              <a:t>F</a:t>
            </a:r>
            <a:r>
              <a:rPr lang="pl-PL" sz="2800" i="1" baseline="-25000" dirty="0" smtClean="0"/>
              <a:t>2</a:t>
            </a:r>
            <a:r>
              <a:rPr lang="pl-PL" sz="2800" i="1" dirty="0" smtClean="0"/>
              <a:t>(x)</a:t>
            </a:r>
            <a:r>
              <a:rPr lang="pl-PL" sz="2800" dirty="0" smtClean="0"/>
              <a:t>. Hipotezy </a:t>
            </a:r>
            <a:r>
              <a:rPr lang="pl-PL" sz="2800" i="1" dirty="0" smtClean="0"/>
              <a:t>H</a:t>
            </a:r>
            <a:r>
              <a:rPr lang="pl-PL" sz="2800" i="1" baseline="-25000" dirty="0" smtClean="0"/>
              <a:t>0</a:t>
            </a:r>
            <a:r>
              <a:rPr lang="pl-PL" sz="2800" dirty="0" smtClean="0"/>
              <a:t> i </a:t>
            </a:r>
            <a:r>
              <a:rPr lang="pl-PL" sz="2800" i="1" dirty="0" smtClean="0"/>
              <a:t>H</a:t>
            </a:r>
            <a:r>
              <a:rPr lang="pl-PL" sz="2800" i="1" baseline="-25000" dirty="0" smtClean="0"/>
              <a:t>1</a:t>
            </a:r>
            <a:r>
              <a:rPr lang="pl-PL" sz="2800" dirty="0" smtClean="0"/>
              <a:t> mają postać: </a:t>
            </a:r>
          </a:p>
          <a:p>
            <a:pPr marL="0" indent="0" algn="just">
              <a:buNone/>
            </a:pPr>
            <a:r>
              <a:rPr lang="pl-PL" sz="2800" dirty="0" smtClean="0"/>
              <a:t> </a:t>
            </a:r>
          </a:p>
          <a:p>
            <a:pPr marL="0" indent="0" algn="ctr">
              <a:buNone/>
            </a:pPr>
            <a:r>
              <a:rPr lang="pl-PL" sz="2800" i="1" dirty="0" smtClean="0"/>
              <a:t>H</a:t>
            </a:r>
            <a:r>
              <a:rPr lang="pl-PL" sz="2800" i="1" baseline="-25000" dirty="0" smtClean="0"/>
              <a:t>0</a:t>
            </a:r>
            <a:r>
              <a:rPr lang="pl-PL" sz="2800" dirty="0" smtClean="0"/>
              <a:t>:</a:t>
            </a:r>
            <a:r>
              <a:rPr lang="el-GR" sz="2800" i="1" dirty="0" smtClean="0"/>
              <a:t> </a:t>
            </a:r>
            <a:r>
              <a:rPr lang="pl-PL" sz="2800" i="1" dirty="0" smtClean="0"/>
              <a:t>F</a:t>
            </a:r>
            <a:r>
              <a:rPr lang="pl-PL" sz="2800" i="1" baseline="-25000" dirty="0" smtClean="0"/>
              <a:t>1</a:t>
            </a:r>
            <a:r>
              <a:rPr lang="pl-PL" sz="2800" i="1" dirty="0" smtClean="0"/>
              <a:t>(x)</a:t>
            </a:r>
            <a:r>
              <a:rPr lang="pl-PL" sz="2800" dirty="0" smtClean="0"/>
              <a:t>=</a:t>
            </a:r>
            <a:r>
              <a:rPr lang="pl-PL" sz="2800" i="1" dirty="0" smtClean="0"/>
              <a:t>F</a:t>
            </a:r>
            <a:r>
              <a:rPr lang="pl-PL" sz="2800" i="1" baseline="-25000" dirty="0" smtClean="0"/>
              <a:t>2</a:t>
            </a:r>
            <a:r>
              <a:rPr lang="pl-PL" sz="2800" i="1" dirty="0" smtClean="0"/>
              <a:t>(x)</a:t>
            </a:r>
          </a:p>
          <a:p>
            <a:pPr marL="0" indent="0" algn="ctr">
              <a:buNone/>
            </a:pPr>
            <a:r>
              <a:rPr lang="pl-PL" sz="2800" i="1" dirty="0" smtClean="0"/>
              <a:t>H</a:t>
            </a:r>
            <a:r>
              <a:rPr lang="pl-PL" sz="2800" i="1" baseline="-25000" dirty="0" smtClean="0"/>
              <a:t>1</a:t>
            </a:r>
            <a:r>
              <a:rPr lang="pl-PL" sz="2800" dirty="0" smtClean="0"/>
              <a:t>:</a:t>
            </a:r>
            <a:r>
              <a:rPr lang="el-GR" sz="2800" i="1" dirty="0" smtClean="0"/>
              <a:t> </a:t>
            </a:r>
            <a:r>
              <a:rPr lang="pl-PL" sz="2800" i="1" dirty="0" smtClean="0"/>
              <a:t>F</a:t>
            </a:r>
            <a:r>
              <a:rPr lang="pl-PL" sz="2800" i="1" baseline="-25000" dirty="0" smtClean="0"/>
              <a:t>1</a:t>
            </a:r>
            <a:r>
              <a:rPr lang="pl-PL" sz="2800" i="1" dirty="0" smtClean="0"/>
              <a:t>(x)</a:t>
            </a:r>
            <a:r>
              <a:rPr lang="pl-PL" sz="2800" dirty="0" smtClean="0"/>
              <a:t>≠</a:t>
            </a:r>
            <a:r>
              <a:rPr lang="pl-PL" sz="2800" i="1" dirty="0" smtClean="0"/>
              <a:t>F</a:t>
            </a:r>
            <a:r>
              <a:rPr lang="pl-PL" sz="2800" i="1" baseline="-25000" dirty="0" smtClean="0"/>
              <a:t>2</a:t>
            </a:r>
            <a:r>
              <a:rPr lang="pl-PL" sz="2800" i="1" dirty="0" smtClean="0"/>
              <a:t>(x)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800" dirty="0" smtClean="0"/>
              <a:t>Sprawdzianem hipotezy jest statystyka:</a:t>
            </a:r>
          </a:p>
          <a:p>
            <a:pPr marL="0" indent="0" algn="ctr">
              <a:buNone/>
            </a:pPr>
            <a:endParaRPr lang="pl-PL" sz="2800" dirty="0" smtClean="0"/>
          </a:p>
          <a:p>
            <a:pPr marL="0" indent="0" algn="just">
              <a:buNone/>
            </a:pPr>
            <a:r>
              <a:rPr lang="pl-PL" sz="2800" dirty="0" smtClean="0"/>
              <a:t>gdzie:</a:t>
            </a:r>
          </a:p>
          <a:p>
            <a:pPr marL="0" indent="0" algn="just">
              <a:buNone/>
            </a:pPr>
            <a:endParaRPr lang="pl-PL" sz="2800" dirty="0" smtClean="0"/>
          </a:p>
          <a:p>
            <a:pPr marL="0" indent="0">
              <a:buNone/>
            </a:pPr>
            <a:endParaRPr lang="pl-PL" sz="2800" dirty="0" smtClean="0"/>
          </a:p>
          <a:p>
            <a:pPr marL="0" indent="0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dirty="0" smtClean="0"/>
              <a:t>przy czym </a:t>
            </a:r>
            <a:r>
              <a:rPr lang="pl-PL" sz="2800" i="1" dirty="0" smtClean="0"/>
              <a:t>n</a:t>
            </a:r>
            <a:r>
              <a:rPr lang="pl-PL" sz="2800" i="1" baseline="-25000" dirty="0" smtClean="0"/>
              <a:t>1</a:t>
            </a:r>
            <a:r>
              <a:rPr lang="pl-PL" sz="2800" dirty="0" smtClean="0"/>
              <a:t>, </a:t>
            </a:r>
            <a:r>
              <a:rPr lang="pl-PL" sz="2800" i="1" dirty="0" smtClean="0"/>
              <a:t>n</a:t>
            </a:r>
            <a:r>
              <a:rPr lang="pl-PL" sz="2800" i="1" baseline="-25000" dirty="0" smtClean="0"/>
              <a:t>2</a:t>
            </a:r>
            <a:r>
              <a:rPr lang="pl-PL" sz="2800" dirty="0" smtClean="0"/>
              <a:t> oznaczają liczebności prób z obu populacji, </a:t>
            </a:r>
            <a:r>
              <a:rPr lang="pl-PL" sz="2800" i="1" dirty="0" smtClean="0"/>
              <a:t>F*</a:t>
            </a:r>
            <a:r>
              <a:rPr lang="pl-PL" sz="2800" i="1" baseline="-25000" dirty="0" smtClean="0"/>
              <a:t>n</a:t>
            </a:r>
            <a:r>
              <a:rPr lang="pl-PL" sz="2800" i="1" baseline="-40000" dirty="0" smtClean="0"/>
              <a:t>1</a:t>
            </a:r>
            <a:r>
              <a:rPr lang="pl-PL" sz="2800" i="1" dirty="0" smtClean="0"/>
              <a:t>(x), F*</a:t>
            </a:r>
            <a:r>
              <a:rPr lang="pl-PL" sz="2800" i="1" baseline="-25000" dirty="0" smtClean="0"/>
              <a:t>n</a:t>
            </a:r>
            <a:r>
              <a:rPr lang="pl-PL" sz="2800" i="1" baseline="-40000" dirty="0" smtClean="0"/>
              <a:t>2</a:t>
            </a:r>
            <a:r>
              <a:rPr lang="pl-PL" sz="2800" i="1" dirty="0" smtClean="0"/>
              <a:t>(x)</a:t>
            </a:r>
            <a:r>
              <a:rPr lang="pl-PL" sz="2800" dirty="0" smtClean="0"/>
              <a:t> dystrybuanty empiryczne wyznaczone na podstawie prób.</a:t>
            </a:r>
          </a:p>
          <a:p>
            <a:pPr>
              <a:buNone/>
            </a:pPr>
            <a:endParaRPr lang="pl-PL" sz="2626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8400" y="2133600"/>
            <a:ext cx="2159000" cy="674688"/>
          </a:xfrm>
          <a:prstGeom prst="rect">
            <a:avLst/>
          </a:prstGeom>
          <a:noFill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75" y="3284538"/>
            <a:ext cx="1768475" cy="1008062"/>
          </a:xfrm>
          <a:prstGeom prst="rect">
            <a:avLst/>
          </a:prstGeom>
          <a:noFill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8400" y="3429000"/>
            <a:ext cx="4410075" cy="7921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>
            <a:spLocks noGrp="1"/>
          </p:cNvSpPr>
          <p:nvPr>
            <p:ph idx="1"/>
          </p:nvPr>
        </p:nvSpPr>
        <p:spPr>
          <a:xfrm>
            <a:off x="502920" y="1785926"/>
            <a:ext cx="8183880" cy="32147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800" dirty="0" smtClean="0"/>
              <a:t>Nieparametryczne testy istotności dzielimy na trzy zasadnicze grupy: </a:t>
            </a:r>
            <a:r>
              <a:rPr lang="pl-PL" sz="2800" b="1" dirty="0" smtClean="0"/>
              <a:t>testy zgodności</a:t>
            </a:r>
            <a:r>
              <a:rPr lang="pl-PL" sz="2800" dirty="0" smtClean="0"/>
              <a:t>, </a:t>
            </a:r>
            <a:r>
              <a:rPr lang="pl-PL" sz="2800" b="1" dirty="0" smtClean="0"/>
              <a:t>testy niezależności </a:t>
            </a:r>
            <a:r>
              <a:rPr lang="pl-PL" sz="2800" dirty="0" smtClean="0"/>
              <a:t>oraz </a:t>
            </a:r>
            <a:r>
              <a:rPr lang="pl-PL" sz="2800" b="1" dirty="0" smtClean="0"/>
              <a:t>testy losowości próby</a:t>
            </a:r>
            <a:r>
              <a:rPr lang="pl-PL" sz="2800" dirty="0" smtClean="0"/>
              <a:t>. Testy nieparametryczne, w przeciwieństwie do testów parametrycznych, mają tę zaletę, że nie wymagają założeń w odniesieniu do postaci rozkładu cechy w zbiorowości generalnej. </a:t>
            </a:r>
            <a:endParaRPr lang="pl-PL" sz="22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>
            <a:spLocks noGrp="1"/>
          </p:cNvSpPr>
          <p:nvPr>
            <p:ph idx="1"/>
          </p:nvPr>
        </p:nvSpPr>
        <p:spPr>
          <a:xfrm>
            <a:off x="502920" y="1428736"/>
            <a:ext cx="8183880" cy="350046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800" dirty="0" smtClean="0"/>
              <a:t>Statystyka ma przy założeniu prawdziwości </a:t>
            </a:r>
            <a:r>
              <a:rPr lang="pl-PL" sz="2800" i="1" dirty="0" smtClean="0"/>
              <a:t>H</a:t>
            </a:r>
            <a:r>
              <a:rPr lang="pl-PL" sz="2800" i="1" baseline="-25000" dirty="0" smtClean="0"/>
              <a:t>0</a:t>
            </a:r>
            <a:r>
              <a:rPr lang="pl-PL" sz="2800" dirty="0" smtClean="0"/>
              <a:t> asymptotyczny rozkład </a:t>
            </a:r>
            <a:r>
              <a:rPr lang="el-GR" sz="2800" dirty="0" smtClean="0"/>
              <a:t>λ</a:t>
            </a:r>
            <a:r>
              <a:rPr lang="pl-PL" sz="2800" dirty="0" smtClean="0"/>
              <a:t>-Kołmogorowa. Zbyt duże wartości sprawdzianu hipotezy wskazują, że hipoteza </a:t>
            </a:r>
            <a:r>
              <a:rPr lang="pl-PL" sz="2800" i="1" dirty="0" smtClean="0"/>
              <a:t>H</a:t>
            </a:r>
            <a:r>
              <a:rPr lang="pl-PL" sz="2800" i="1" baseline="-25000" dirty="0" smtClean="0"/>
              <a:t>0</a:t>
            </a:r>
            <a:r>
              <a:rPr lang="pl-PL" sz="2800" dirty="0" smtClean="0"/>
              <a:t> może być nieprawdziwa, a więc relacja wyznaczająca zbiór krytyczny oraz sposób wyznaczania wartości krytycznej są takie same jak w teście </a:t>
            </a:r>
            <a:r>
              <a:rPr lang="el-GR" sz="2800" dirty="0" smtClean="0"/>
              <a:t>λ</a:t>
            </a:r>
            <a:r>
              <a:rPr lang="pl-PL" sz="2800" dirty="0" smtClean="0"/>
              <a:t>-Kołmogorowa, tzn. </a:t>
            </a:r>
            <a:r>
              <a:rPr lang="pl-PL" sz="2800" i="1" dirty="0" smtClean="0"/>
              <a:t>P(</a:t>
            </a:r>
            <a:r>
              <a:rPr lang="el-GR" sz="2800" i="1" dirty="0" smtClean="0"/>
              <a:t>λ</a:t>
            </a:r>
            <a:r>
              <a:rPr lang="pl-PL" sz="2800" i="1" baseline="-25000" dirty="0" smtClean="0"/>
              <a:t>n</a:t>
            </a:r>
            <a:r>
              <a:rPr lang="el-GR" sz="2800" i="1" dirty="0" smtClean="0"/>
              <a:t>≥λ</a:t>
            </a:r>
            <a:r>
              <a:rPr lang="el-GR" sz="2800" i="1" baseline="-25000" dirty="0" smtClean="0"/>
              <a:t>α</a:t>
            </a:r>
            <a:r>
              <a:rPr lang="pl-PL" sz="2800" i="1" dirty="0" smtClean="0"/>
              <a:t>)=</a:t>
            </a:r>
            <a:r>
              <a:rPr lang="el-GR" sz="2800" i="1" dirty="0" smtClean="0"/>
              <a:t>α</a:t>
            </a:r>
            <a:r>
              <a:rPr lang="pl-PL" sz="2800" dirty="0" smtClean="0"/>
              <a:t>, przy czym </a:t>
            </a:r>
            <a:r>
              <a:rPr lang="el-GR" sz="2800" i="1" dirty="0" smtClean="0"/>
              <a:t>λ</a:t>
            </a:r>
            <a:r>
              <a:rPr lang="el-GR" sz="2800" i="1" baseline="-25000" dirty="0" smtClean="0"/>
              <a:t>α</a:t>
            </a:r>
            <a:r>
              <a:rPr lang="pl-PL" sz="2800" dirty="0" smtClean="0"/>
              <a:t> odczytujemy z tablic </a:t>
            </a:r>
            <a:r>
              <a:rPr lang="el-GR" sz="2800" dirty="0" smtClean="0"/>
              <a:t>λ</a:t>
            </a:r>
            <a:r>
              <a:rPr lang="pl-PL" sz="2800" dirty="0" smtClean="0"/>
              <a:t>-Kołmogorowa, tak że Q(</a:t>
            </a:r>
            <a:r>
              <a:rPr lang="el-GR" sz="2800" dirty="0" smtClean="0"/>
              <a:t>λ</a:t>
            </a:r>
            <a:r>
              <a:rPr lang="el-GR" sz="2800" baseline="-25000" dirty="0" smtClean="0"/>
              <a:t>α</a:t>
            </a:r>
            <a:r>
              <a:rPr lang="pl-PL" sz="2800" dirty="0" smtClean="0"/>
              <a:t>)=1-</a:t>
            </a:r>
            <a:r>
              <a:rPr lang="el-GR" sz="2800" dirty="0" smtClean="0"/>
              <a:t>α</a:t>
            </a:r>
            <a:r>
              <a:rPr lang="pl-PL" sz="2800" dirty="0" smtClean="0"/>
              <a:t>.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1828800"/>
          </a:xfrm>
        </p:spPr>
        <p:txBody>
          <a:bodyPr/>
          <a:lstStyle/>
          <a:p>
            <a:pPr algn="just">
              <a:buNone/>
            </a:pPr>
            <a:r>
              <a:rPr lang="pl-PL" sz="2400" dirty="0" smtClean="0"/>
              <a:t>	Na podstawie danych otrzymanych z dwóch wylosowanych niezależnie próbach na poziomie istotności </a:t>
            </a:r>
            <a:r>
              <a:rPr lang="el-GR" sz="2400" dirty="0" smtClean="0"/>
              <a:t>α</a:t>
            </a:r>
            <a:r>
              <a:rPr lang="pl-PL" sz="2400" dirty="0" smtClean="0"/>
              <a:t> = 0,05 zweryfikować hipotezę, że rozkład wieku lekarzy na wsi i w mieście jest taki sam.</a:t>
            </a:r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555776" y="2276872"/>
          <a:ext cx="4433664" cy="3888432"/>
        </p:xfrm>
        <a:graphic>
          <a:graphicData uri="http://schemas.openxmlformats.org/drawingml/2006/table">
            <a:tbl>
              <a:tblPr/>
              <a:tblGrid>
                <a:gridCol w="1477888"/>
                <a:gridCol w="1477888"/>
                <a:gridCol w="1477888"/>
              </a:tblGrid>
              <a:tr h="4320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Wiek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Liczba lekarzy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43204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wiejskich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miejskich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25-30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30-35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35-40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40-45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45-50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50-55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55-60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i="1" dirty="0" smtClean="0"/>
              <a:t>H</a:t>
            </a:r>
            <a:r>
              <a:rPr lang="pl-PL" i="1" baseline="-25000" dirty="0" smtClean="0"/>
              <a:t>0</a:t>
            </a:r>
            <a:r>
              <a:rPr lang="pl-PL" dirty="0" smtClean="0"/>
              <a:t>:</a:t>
            </a:r>
            <a:r>
              <a:rPr lang="el-GR" i="1" dirty="0" smtClean="0"/>
              <a:t> </a:t>
            </a:r>
            <a:r>
              <a:rPr lang="pl-PL" i="1" dirty="0" smtClean="0"/>
              <a:t>F</a:t>
            </a:r>
            <a:r>
              <a:rPr lang="pl-PL" i="1" baseline="-25000" dirty="0" smtClean="0"/>
              <a:t>1</a:t>
            </a:r>
            <a:r>
              <a:rPr lang="pl-PL" i="1" dirty="0" smtClean="0"/>
              <a:t>(x)</a:t>
            </a:r>
            <a:r>
              <a:rPr lang="pl-PL" dirty="0" smtClean="0"/>
              <a:t>=</a:t>
            </a:r>
            <a:r>
              <a:rPr lang="pl-PL" i="1" dirty="0" smtClean="0"/>
              <a:t>F</a:t>
            </a:r>
            <a:r>
              <a:rPr lang="pl-PL" i="1" baseline="-25000" dirty="0" smtClean="0"/>
              <a:t>2</a:t>
            </a:r>
            <a:r>
              <a:rPr lang="pl-PL" i="1" dirty="0" smtClean="0"/>
              <a:t>(x)</a:t>
            </a:r>
          </a:p>
          <a:p>
            <a:pPr marL="0" indent="0" algn="ctr">
              <a:buNone/>
            </a:pPr>
            <a:r>
              <a:rPr lang="pl-PL" i="1" dirty="0" smtClean="0"/>
              <a:t>H</a:t>
            </a:r>
            <a:r>
              <a:rPr lang="pl-PL" i="1" baseline="-25000" dirty="0" smtClean="0"/>
              <a:t>1</a:t>
            </a:r>
            <a:r>
              <a:rPr lang="pl-PL" dirty="0" smtClean="0"/>
              <a:t>:</a:t>
            </a:r>
            <a:r>
              <a:rPr lang="el-GR" i="1" dirty="0" smtClean="0"/>
              <a:t> </a:t>
            </a:r>
            <a:r>
              <a:rPr lang="pl-PL" i="1" dirty="0" smtClean="0"/>
              <a:t>F</a:t>
            </a:r>
            <a:r>
              <a:rPr lang="pl-PL" i="1" baseline="-25000" dirty="0" smtClean="0"/>
              <a:t>1</a:t>
            </a:r>
            <a:r>
              <a:rPr lang="pl-PL" i="1" dirty="0" smtClean="0"/>
              <a:t>(x)</a:t>
            </a:r>
            <a:r>
              <a:rPr lang="pl-PL" dirty="0" smtClean="0"/>
              <a:t>≠</a:t>
            </a:r>
            <a:r>
              <a:rPr lang="pl-PL" i="1" dirty="0" smtClean="0"/>
              <a:t>F</a:t>
            </a:r>
            <a:r>
              <a:rPr lang="pl-PL" i="1" baseline="-25000" dirty="0" smtClean="0"/>
              <a:t>2</a:t>
            </a:r>
            <a:r>
              <a:rPr lang="pl-PL" i="1" dirty="0" smtClean="0"/>
              <a:t>(x)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Obiekt 3"/>
          <p:cNvGraphicFramePr>
            <a:graphicFrameLocks noChangeAspect="1"/>
          </p:cNvGraphicFramePr>
          <p:nvPr/>
        </p:nvGraphicFramePr>
        <p:xfrm>
          <a:off x="1763688" y="2996952"/>
          <a:ext cx="5233065" cy="844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1" name="Równanie" r:id="rId3" imgW="2438280" imgH="393480" progId="Equation.3">
                  <p:embed/>
                </p:oleObj>
              </mc:Choice>
              <mc:Fallback>
                <p:oleObj name="Równanie" r:id="rId3" imgW="24382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996952"/>
                        <a:ext cx="5233065" cy="8449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395535" y="4077072"/>
          <a:ext cx="8136905" cy="1872209"/>
        </p:xfrm>
        <a:graphic>
          <a:graphicData uri="http://schemas.openxmlformats.org/drawingml/2006/table">
            <a:tbl>
              <a:tblPr/>
              <a:tblGrid>
                <a:gridCol w="1114645"/>
                <a:gridCol w="1003180"/>
                <a:gridCol w="1003180"/>
                <a:gridCol w="1003180"/>
                <a:gridCol w="1003180"/>
                <a:gridCol w="1003180"/>
                <a:gridCol w="1003180"/>
                <a:gridCol w="1003180"/>
              </a:tblGrid>
              <a:tr h="592066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0,086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0,2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0,686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0,857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0,971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068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0,125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0,325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0,55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0,825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0,925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0,036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0,075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0,075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0,136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0,032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0,046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4725144"/>
            <a:ext cx="454149" cy="45414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5445224"/>
            <a:ext cx="998180" cy="4320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755576" y="4149080"/>
          <a:ext cx="444624" cy="46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2" name="Równanie" r:id="rId7" imgW="215640" imgH="241200" progId="Equation.3">
                  <p:embed/>
                </p:oleObj>
              </mc:Choice>
              <mc:Fallback>
                <p:oleObj name="Równanie" r:id="rId7" imgW="215640" imgH="241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149080"/>
                        <a:ext cx="444624" cy="4631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</p:txBody>
      </p:sp>
      <p:graphicFrame>
        <p:nvGraphicFramePr>
          <p:cNvPr id="6" name="Obiekt 5"/>
          <p:cNvGraphicFramePr>
            <a:graphicFrameLocks noChangeAspect="1"/>
          </p:cNvGraphicFramePr>
          <p:nvPr/>
        </p:nvGraphicFramePr>
        <p:xfrm>
          <a:off x="1603591" y="1844824"/>
          <a:ext cx="5491557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4" name="Równanie" r:id="rId3" imgW="2044440" imgH="482400" progId="Equation.3">
                  <p:embed/>
                </p:oleObj>
              </mc:Choice>
              <mc:Fallback>
                <p:oleObj name="Równanie" r:id="rId3" imgW="2044440" imgH="4824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591" y="1844824"/>
                        <a:ext cx="5491557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ymbol zastępczy zawartości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 algn="just">
              <a:buNone/>
            </a:pPr>
            <a:r>
              <a:rPr lang="pl-PL" dirty="0" smtClean="0"/>
              <a:t>	Ponieważ              odrzucamy hipotezę, że rozkład wieku lekarzy w mieście i na wsi jest taki sam, co jest równoznaczne ze stwierdzeniem, że struktury wieku lekarzy w mieście i na wsi są różne.</a:t>
            </a:r>
            <a:endParaRPr lang="pl-PL" dirty="0"/>
          </a:p>
        </p:txBody>
      </p:sp>
      <p:graphicFrame>
        <p:nvGraphicFramePr>
          <p:cNvPr id="8" name="Obiekt 7"/>
          <p:cNvGraphicFramePr>
            <a:graphicFrameLocks noChangeAspect="1"/>
          </p:cNvGraphicFramePr>
          <p:nvPr/>
        </p:nvGraphicFramePr>
        <p:xfrm>
          <a:off x="2771800" y="3284984"/>
          <a:ext cx="1585449" cy="546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5" name="Równanie" r:id="rId5" imgW="482400" imgH="228600" progId="Equation.3">
                  <p:embed/>
                </p:oleObj>
              </mc:Choice>
              <mc:Fallback>
                <p:oleObj name="Równanie" r:id="rId5" imgW="48240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284984"/>
                        <a:ext cx="1585449" cy="5463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183880" cy="357190"/>
          </a:xfrm>
        </p:spPr>
        <p:txBody>
          <a:bodyPr>
            <a:noAutofit/>
          </a:bodyPr>
          <a:lstStyle/>
          <a:p>
            <a:r>
              <a:rPr lang="pl-PL" sz="3200" b="1" dirty="0" smtClean="0"/>
              <a:t>Test zgodności </a:t>
            </a:r>
            <a:r>
              <a:rPr lang="el-GR" sz="3200" b="1" dirty="0" smtClean="0"/>
              <a:t>χ</a:t>
            </a:r>
            <a:r>
              <a:rPr lang="pl-PL" sz="3200" b="1" dirty="0" smtClean="0"/>
              <a:t>² (chi-kwadrat)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556792"/>
            <a:ext cx="8183880" cy="4857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marL="0" indent="0" algn="just">
              <a:buNone/>
            </a:pPr>
            <a:r>
              <a:rPr lang="pl-PL" sz="2800" dirty="0" smtClean="0"/>
              <a:t>Test zgodności </a:t>
            </a:r>
            <a:r>
              <a:rPr lang="el-GR" sz="2800" i="1" dirty="0" smtClean="0"/>
              <a:t>χ²</a:t>
            </a:r>
            <a:r>
              <a:rPr lang="pl-PL" sz="2800" dirty="0" smtClean="0"/>
              <a:t> należy do najstarszych testów statystycznych i został zaprojektowany przez K. Pearsona. Test ten pozwala sprawdzić hipotezę, że populacja ma określony typ rozkładu, to znaczy określoną postać funkcyjną dystrybuanty. Poważnym ograniczeniem w zastosowaniu testu zgodności </a:t>
            </a:r>
            <a:r>
              <a:rPr lang="el-GR" sz="2800" i="1" dirty="0" smtClean="0"/>
              <a:t>χ²</a:t>
            </a:r>
            <a:r>
              <a:rPr lang="pl-PL" sz="2800" i="1" dirty="0" smtClean="0"/>
              <a:t> </a:t>
            </a:r>
            <a:r>
              <a:rPr lang="pl-PL" sz="2800" dirty="0" smtClean="0"/>
              <a:t>jest wymóg dysponowania odpowiednio dużą (zwykle kilkudziesięcioelementową) próbą. </a:t>
            </a:r>
            <a:endParaRPr lang="pl-PL" sz="22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/>
          <a:lstStyle/>
          <a:p>
            <a:pPr algn="just">
              <a:buNone/>
            </a:pPr>
            <a:r>
              <a:rPr lang="pl-PL" dirty="0" smtClean="0"/>
              <a:t>	Elementy próby dzieli się bowiem na kilka rozłącznych klas i postuluje się, aby w każdej klasie znalazło się co najmniej 8 elementów. Zatem próba </a:t>
            </a:r>
            <a:r>
              <a:rPr lang="pl-PL" i="1" dirty="0" err="1" smtClean="0"/>
              <a:t>n</a:t>
            </a:r>
            <a:r>
              <a:rPr lang="pl-PL" dirty="0" err="1" smtClean="0"/>
              <a:t>-elementowa</a:t>
            </a:r>
            <a:r>
              <a:rPr lang="pl-PL" dirty="0" smtClean="0"/>
              <a:t> rozkłada się na </a:t>
            </a:r>
            <a:r>
              <a:rPr lang="pl-PL" i="1" dirty="0" smtClean="0"/>
              <a:t>k</a:t>
            </a:r>
            <a:r>
              <a:rPr lang="pl-PL" dirty="0" smtClean="0"/>
              <a:t> rozłącznych klas (wymaga się, aby </a:t>
            </a:r>
            <a:r>
              <a:rPr lang="pl-PL" i="1" dirty="0" smtClean="0"/>
              <a:t>k </a:t>
            </a:r>
            <a:r>
              <a:rPr lang="pl-PL" dirty="0" smtClean="0"/>
              <a:t>≥ 5) o </a:t>
            </a:r>
            <a:r>
              <a:rPr lang="pl-PL" dirty="0" err="1" smtClean="0"/>
              <a:t>liczebnościach</a:t>
            </a:r>
            <a:r>
              <a:rPr lang="pl-PL" dirty="0" smtClean="0"/>
              <a:t> </a:t>
            </a:r>
            <a:r>
              <a:rPr lang="pl-PL" i="1" dirty="0" smtClean="0"/>
              <a:t>n</a:t>
            </a:r>
            <a:r>
              <a:rPr lang="pl-PL" i="1" baseline="-25000" dirty="0" smtClean="0"/>
              <a:t>1</a:t>
            </a:r>
            <a:r>
              <a:rPr lang="pl-PL" dirty="0" smtClean="0"/>
              <a:t>, </a:t>
            </a:r>
            <a:r>
              <a:rPr lang="pl-PL" i="1" dirty="0" smtClean="0"/>
              <a:t>n</a:t>
            </a:r>
            <a:r>
              <a:rPr lang="pl-PL" i="1" baseline="-25000" dirty="0" smtClean="0"/>
              <a:t>2</a:t>
            </a:r>
            <a:r>
              <a:rPr lang="pl-PL" dirty="0" smtClean="0"/>
              <a:t>,…, </a:t>
            </a:r>
            <a:r>
              <a:rPr lang="pl-PL" i="1" dirty="0" err="1" smtClean="0"/>
              <a:t>n</a:t>
            </a:r>
            <a:r>
              <a:rPr lang="pl-PL" i="1" baseline="-25000" dirty="0" err="1" smtClean="0"/>
              <a:t>k</a:t>
            </a:r>
            <a:r>
              <a:rPr lang="pl-PL" dirty="0" smtClean="0"/>
              <a:t>, przy czym </a:t>
            </a:r>
            <a:r>
              <a:rPr lang="pl-PL" i="1" dirty="0" smtClean="0"/>
              <a:t>n</a:t>
            </a:r>
            <a:r>
              <a:rPr lang="pl-PL" i="1" baseline="-25000" dirty="0" smtClean="0"/>
              <a:t>i </a:t>
            </a:r>
            <a:r>
              <a:rPr lang="pl-PL" dirty="0" smtClean="0"/>
              <a:t>≥ 8, </a:t>
            </a:r>
            <a:r>
              <a:rPr lang="pl-PL" i="1" dirty="0" smtClean="0"/>
              <a:t>i</a:t>
            </a:r>
            <a:r>
              <a:rPr lang="pl-PL" dirty="0" smtClean="0"/>
              <a:t>=1,…,</a:t>
            </a:r>
            <a:r>
              <a:rPr lang="pl-PL" i="1" dirty="0" smtClean="0"/>
              <a:t>k</a:t>
            </a:r>
            <a:r>
              <a:rPr lang="pl-PL" dirty="0" smtClean="0"/>
              <a:t>. Z założeń tych wynika, że </a:t>
            </a:r>
            <a:r>
              <a:rPr lang="pl-PL" i="1" dirty="0" smtClean="0"/>
              <a:t>n </a:t>
            </a:r>
            <a:r>
              <a:rPr lang="pl-PL" dirty="0" smtClean="0"/>
              <a:t>≥ 40, gdzie          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4067944" y="4653136"/>
          <a:ext cx="1728192" cy="1252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Równanie" r:id="rId3" imgW="596900" imgH="431800" progId="Equation.3">
                  <p:embed/>
                </p:oleObj>
              </mc:Choice>
              <mc:Fallback>
                <p:oleObj name="Równanie" r:id="rId3" imgW="596900" imgH="431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4653136"/>
                        <a:ext cx="1728192" cy="12529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>
            <a:spLocks noGrp="1"/>
          </p:cNvSpPr>
          <p:nvPr>
            <p:ph idx="1"/>
          </p:nvPr>
        </p:nvSpPr>
        <p:spPr>
          <a:xfrm>
            <a:off x="502920" y="642918"/>
            <a:ext cx="8183880" cy="507209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sz="3600" dirty="0" smtClean="0"/>
              <a:t>Formułujemy hipotezę zerową H</a:t>
            </a:r>
            <a:r>
              <a:rPr lang="pl-PL" sz="3600" baseline="-25000" dirty="0" smtClean="0"/>
              <a:t>0</a:t>
            </a:r>
            <a:r>
              <a:rPr lang="pl-PL" sz="3600" dirty="0" smtClean="0"/>
              <a:t>:F(x)=F</a:t>
            </a:r>
            <a:r>
              <a:rPr lang="pl-PL" sz="3600" baseline="-25000" dirty="0" smtClean="0"/>
              <a:t>0</a:t>
            </a:r>
            <a:r>
              <a:rPr lang="pl-PL" sz="3600" dirty="0" smtClean="0"/>
              <a:t>(x), która głosi, że zmienna losowa X ma rozkład o dystrybuancie należącej do klasy dystrybuanty wyróżnionego typu rozkładu F</a:t>
            </a:r>
            <a:r>
              <a:rPr lang="pl-PL" sz="3600" baseline="-25000" dirty="0" smtClean="0"/>
              <a:t>0</a:t>
            </a:r>
            <a:r>
              <a:rPr lang="pl-PL" sz="3600" dirty="0" smtClean="0"/>
              <a:t>(x). Hipotezę alternatywną konstruujemy przez zaprzeczenie H</a:t>
            </a:r>
            <a:r>
              <a:rPr lang="pl-PL" sz="3600" baseline="-25000" dirty="0" smtClean="0"/>
              <a:t>0</a:t>
            </a:r>
            <a:r>
              <a:rPr lang="pl-PL" sz="3600" dirty="0" smtClean="0"/>
              <a:t>, czyli H</a:t>
            </a:r>
            <a:r>
              <a:rPr lang="pl-PL" sz="3600" baseline="-25000" dirty="0" smtClean="0"/>
              <a:t>1</a:t>
            </a:r>
            <a:r>
              <a:rPr lang="pl-PL" sz="3600" dirty="0" smtClean="0"/>
              <a:t>:</a:t>
            </a:r>
            <a:r>
              <a:rPr lang="el-GR" sz="3600" dirty="0" smtClean="0"/>
              <a:t> </a:t>
            </a:r>
            <a:r>
              <a:rPr lang="pl-PL" sz="3600" dirty="0" smtClean="0"/>
              <a:t>F(x)≠F</a:t>
            </a:r>
            <a:r>
              <a:rPr lang="pl-PL" sz="3600" baseline="-25000" dirty="0" smtClean="0"/>
              <a:t>0</a:t>
            </a:r>
            <a:r>
              <a:rPr lang="pl-PL" sz="3600" dirty="0" smtClean="0"/>
              <a:t>(x).</a:t>
            </a:r>
          </a:p>
          <a:p>
            <a:pPr marL="0" indent="0" algn="just">
              <a:buNone/>
            </a:pPr>
            <a:r>
              <a:rPr lang="pl-PL" sz="3600" dirty="0" smtClean="0"/>
              <a:t>	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5577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400" dirty="0" smtClean="0"/>
              <a:t>Rozkład empiryczny, utożsamiany ze znajomością n</a:t>
            </a:r>
            <a:r>
              <a:rPr lang="pl-PL" sz="2400" baseline="-25000" dirty="0" smtClean="0"/>
              <a:t>i</a:t>
            </a:r>
            <a:r>
              <a:rPr lang="pl-PL" sz="2400" dirty="0" smtClean="0"/>
              <a:t>, porównujemy z rozkładem hipotetycznym poprzez zastosowanie statystyki:</a:t>
            </a:r>
          </a:p>
          <a:p>
            <a:pPr marL="0" indent="0" algn="just">
              <a:buNone/>
            </a:pPr>
            <a:endParaRPr lang="pl-PL" sz="2400" dirty="0" smtClean="0"/>
          </a:p>
          <a:p>
            <a:pPr marL="0" indent="0" algn="just">
              <a:buNone/>
            </a:pPr>
            <a:endParaRPr lang="pl-PL" sz="2400" dirty="0" smtClean="0"/>
          </a:p>
          <a:p>
            <a:pPr marL="0" indent="0" algn="just">
              <a:buNone/>
            </a:pPr>
            <a:endParaRPr lang="pl-PL" sz="2400" dirty="0" smtClean="0"/>
          </a:p>
          <a:p>
            <a:pPr marL="0" indent="0" algn="just">
              <a:buNone/>
            </a:pPr>
            <a:r>
              <a:rPr lang="pl-PL" sz="2400" dirty="0" smtClean="0"/>
              <a:t>która przy założeniu prawdziwości H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 ma rozkład </a:t>
            </a:r>
            <a:r>
              <a:rPr lang="el-GR" sz="2400" dirty="0" smtClean="0"/>
              <a:t>χ²</a:t>
            </a:r>
            <a:r>
              <a:rPr lang="pl-PL" sz="2400" dirty="0" smtClean="0"/>
              <a:t> o k-r-1 stopniach swobody (k – liczba przedziałów klasowych, </a:t>
            </a:r>
            <a:r>
              <a:rPr lang="pl-PL" sz="2400" dirty="0" err="1" smtClean="0"/>
              <a:t>r</a:t>
            </a:r>
            <a:r>
              <a:rPr lang="pl-PL" sz="2400" dirty="0" smtClean="0"/>
              <a:t> - liczba szacowanych parametrów). Symbol n</a:t>
            </a:r>
            <a:r>
              <a:rPr lang="pl-PL" sz="2400" baseline="-25000" dirty="0" smtClean="0"/>
              <a:t>i</a:t>
            </a:r>
            <a:r>
              <a:rPr lang="pl-PL" sz="2400" dirty="0" smtClean="0"/>
              <a:t> oznacza liczebność empiryczną i-tego przedziału klasowego, p</a:t>
            </a:r>
            <a:r>
              <a:rPr lang="pl-PL" sz="2400" baseline="-25000" dirty="0" smtClean="0"/>
              <a:t>i</a:t>
            </a:r>
            <a:r>
              <a:rPr lang="pl-PL" sz="2400" dirty="0" smtClean="0"/>
              <a:t> oznacza prawdopodobieństwo, że zmienna losowa X o rozkładzie hipotetycznym przyjmuje wartości należące do i-tej klasy.</a:t>
            </a:r>
            <a:endParaRPr lang="pl-PL" dirty="0"/>
          </a:p>
        </p:txBody>
      </p:sp>
      <p:graphicFrame>
        <p:nvGraphicFramePr>
          <p:cNvPr id="9" name="Obiekt 8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Równanie" r:id="rId3" imgW="114120" imgH="215640" progId="Equation.3">
                  <p:embed/>
                </p:oleObj>
              </mc:Choice>
              <mc:Fallback>
                <p:oleObj name="Równanie" r:id="rId3" imgW="114120" imgH="215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419872" y="1628800"/>
          <a:ext cx="3384376" cy="1346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Równanie" r:id="rId5" imgW="1180800" imgH="469800" progId="Equation.3">
                  <p:embed/>
                </p:oleObj>
              </mc:Choice>
              <mc:Fallback>
                <p:oleObj name="Równanie" r:id="rId5" imgW="1180800" imgH="469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628800"/>
                        <a:ext cx="3384376" cy="13464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2"/>
          <p:cNvSpPr>
            <a:spLocks noGrp="1"/>
          </p:cNvSpPr>
          <p:nvPr>
            <p:ph idx="1"/>
          </p:nvPr>
        </p:nvSpPr>
        <p:spPr>
          <a:xfrm>
            <a:off x="502920" y="1857364"/>
            <a:ext cx="8183880" cy="264320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l-PL" dirty="0" smtClean="0"/>
              <a:t>Mnożąc </a:t>
            </a:r>
            <a:r>
              <a:rPr lang="pl-PL" i="1" dirty="0" smtClean="0"/>
              <a:t>p</a:t>
            </a:r>
            <a:r>
              <a:rPr lang="pl-PL" i="1" baseline="-25000" dirty="0" smtClean="0"/>
              <a:t>i</a:t>
            </a:r>
            <a:r>
              <a:rPr lang="pl-PL" dirty="0" smtClean="0"/>
              <a:t> przez liczebność całej próby </a:t>
            </a:r>
            <a:r>
              <a:rPr lang="pl-PL" i="1" dirty="0" smtClean="0"/>
              <a:t>n</a:t>
            </a:r>
            <a:r>
              <a:rPr lang="pl-PL" dirty="0" smtClean="0"/>
              <a:t>, otrzymujemy liczebności teoretyczne, tj. takie, jakie powinny wystąpić, gdy </a:t>
            </a:r>
            <a:r>
              <a:rPr lang="pl-PL" i="1" dirty="0" smtClean="0"/>
              <a:t>H</a:t>
            </a:r>
            <a:r>
              <a:rPr lang="pl-PL" i="1" baseline="-25000" dirty="0" smtClean="0"/>
              <a:t>0</a:t>
            </a:r>
            <a:r>
              <a:rPr lang="pl-PL" dirty="0" smtClean="0"/>
              <a:t> jest prawdziwa. Jeśli </a:t>
            </a:r>
            <a:r>
              <a:rPr lang="el-GR" i="1" dirty="0" smtClean="0"/>
              <a:t>χ²</a:t>
            </a:r>
            <a:r>
              <a:rPr lang="pl-PL" i="1" baseline="-25000" dirty="0" smtClean="0"/>
              <a:t> </a:t>
            </a:r>
            <a:r>
              <a:rPr lang="pl-PL" dirty="0" smtClean="0"/>
              <a:t>≥ </a:t>
            </a:r>
            <a:r>
              <a:rPr lang="el-GR" i="1" dirty="0" smtClean="0"/>
              <a:t>χ²</a:t>
            </a:r>
            <a:r>
              <a:rPr lang="el-GR" i="1" baseline="-25000" dirty="0" smtClean="0"/>
              <a:t>α</a:t>
            </a:r>
            <a:r>
              <a:rPr lang="pl-PL" dirty="0" smtClean="0"/>
              <a:t>, wówczas hipotezę zerową należy odrzucić na korzyść </a:t>
            </a:r>
            <a:r>
              <a:rPr lang="pl-PL" i="1" dirty="0" smtClean="0"/>
              <a:t>H</a:t>
            </a:r>
            <a:r>
              <a:rPr lang="pl-PL" i="1" baseline="-25000" dirty="0" smtClean="0"/>
              <a:t>1</a:t>
            </a:r>
            <a:r>
              <a:rPr lang="pl-PL" dirty="0" smtClean="0"/>
              <a:t>. W przeciwnym razie brak podstaw do jej odrzucenia.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502920" y="1052736"/>
            <a:ext cx="8183880" cy="1920846"/>
          </a:xfrm>
        </p:spPr>
        <p:txBody>
          <a:bodyPr>
            <a:normAutofit/>
          </a:bodyPr>
          <a:lstStyle/>
          <a:p>
            <a:pPr marL="0" indent="361950" algn="just">
              <a:buNone/>
            </a:pPr>
            <a:r>
              <a:rPr lang="pl-PL" sz="2400" i="1" dirty="0" smtClean="0"/>
              <a:t>Wyłoniono próbę losową złożoną z 400 czteroosobowych rodzin, w których odnotowano roczne wydatki na turystykę i rekreację przypadające na członka rodziny. Na poziomie </a:t>
            </a:r>
            <a:r>
              <a:rPr lang="el-GR" sz="2400" i="1" dirty="0" smtClean="0"/>
              <a:t>α</a:t>
            </a:r>
            <a:r>
              <a:rPr lang="pl-PL" sz="2400" i="1" dirty="0" smtClean="0"/>
              <a:t>=0,05 zweryfikować hipotezę, że rozkład wydatków na turystykę i rekreację jest rozkładem normalnym.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852565"/>
              </p:ext>
            </p:extLst>
          </p:nvPr>
        </p:nvGraphicFramePr>
        <p:xfrm>
          <a:off x="1524000" y="3258160"/>
          <a:ext cx="60960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Wydatki na turystykę i rekreację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Liczba rodzin </a:t>
                      </a:r>
                      <a:r>
                        <a:rPr lang="pl-PL" sz="2400" i="1" dirty="0" smtClean="0"/>
                        <a:t>n</a:t>
                      </a:r>
                      <a:r>
                        <a:rPr lang="pl-PL" sz="1200" i="1" dirty="0" smtClean="0"/>
                        <a:t>i</a:t>
                      </a:r>
                      <a:endParaRPr lang="pl-PL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[100-300]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50</a:t>
                      </a:r>
                      <a:endParaRPr lang="pl-PL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(300-500]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100</a:t>
                      </a:r>
                      <a:endParaRPr lang="pl-PL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(500-700]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150</a:t>
                      </a:r>
                      <a:endParaRPr lang="pl-PL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(700-900]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80</a:t>
                      </a:r>
                      <a:endParaRPr lang="pl-PL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(900-1100]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20</a:t>
                      </a:r>
                      <a:endParaRPr lang="pl-PL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92344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Prostokąt 3"/>
              <p:cNvSpPr/>
              <p:nvPr/>
            </p:nvSpPr>
            <p:spPr>
              <a:xfrm>
                <a:off x="467544" y="404664"/>
                <a:ext cx="8208912" cy="60935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361950"/>
                <a:r>
                  <a:rPr lang="pl-PL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Hipotezy, zerowa i alternatywna, w tym przykładzie mają postać:</a:t>
                </a:r>
                <a:endParaRPr lang="pl-PL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ctr"/>
                <a:endParaRPr lang="pl-PL" sz="8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l-PL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l-PL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pl-PL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:</m:t>
                      </m:r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pl-PL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pl-PL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l-PL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pl-PL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pl-PL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,  </m:t>
                      </m:r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𝑔𝑑𝑧𝑖𝑒</m:t>
                      </m:r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l-PL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 </m:t>
                          </m:r>
                          <m: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</m:t>
                      </m:r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𝑗𝑒𝑠𝑡</m:t>
                      </m:r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</m:t>
                      </m:r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𝑑𝑦𝑠𝑡𝑟𝑦𝑏𝑢𝑎𝑛𝑡</m:t>
                      </m:r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ą </m:t>
                      </m:r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𝑟𝑜𝑧𝑘</m:t>
                      </m:r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ł</m:t>
                      </m:r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𝑎𝑑𝑢</m:t>
                      </m:r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</m:t>
                      </m:r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𝑛𝑜𝑟𝑚𝑎𝑙𝑛𝑒𝑔𝑜</m:t>
                      </m:r>
                    </m:oMath>
                  </m:oMathPara>
                </a14:m>
                <a:endParaRPr lang="pl-PL" b="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pl-PL" b="0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pl-PL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:</m:t>
                      </m:r>
                      <m:r>
                        <a:rPr lang="pl-PL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pl-PL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≠</m:t>
                      </m:r>
                      <m:sSub>
                        <m:sSubPr>
                          <m:ctrlP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pl-PL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,  </m:t>
                      </m:r>
                      <m:r>
                        <a:rPr lang="pl-PL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𝑔𝑑𝑧𝑖𝑒</m:t>
                      </m:r>
                      <m:r>
                        <a:rPr lang="pl-PL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 </m:t>
                          </m:r>
                          <m: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pl-PL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</m:t>
                      </m:r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𝑛𝑖𝑒</m:t>
                      </m:r>
                      <m:r>
                        <a:rPr lang="pl-PL" b="0" i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</m:t>
                      </m:r>
                      <m:r>
                        <a:rPr lang="pl-PL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𝑗𝑒𝑠𝑡</m:t>
                      </m:r>
                      <m:r>
                        <a:rPr lang="pl-PL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</m:t>
                      </m:r>
                      <m:r>
                        <a:rPr lang="pl-PL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𝑑𝑦𝑠𝑡𝑟𝑦𝑏𝑢𝑎𝑛𝑡</m:t>
                      </m:r>
                      <m:r>
                        <a:rPr lang="pl-PL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ą </m:t>
                      </m:r>
                      <m:r>
                        <a:rPr lang="pl-PL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𝑟𝑜𝑧𝑘</m:t>
                      </m:r>
                      <m:r>
                        <a:rPr lang="pl-PL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ł</m:t>
                      </m:r>
                      <m:r>
                        <a:rPr lang="pl-PL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𝑎𝑑𝑢</m:t>
                      </m:r>
                      <m:r>
                        <a:rPr lang="pl-PL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</m:t>
                      </m:r>
                      <m:r>
                        <a:rPr lang="pl-PL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𝑛𝑜𝑟𝑚𝑎𝑙𝑛𝑒𝑔𝑜</m:t>
                      </m:r>
                    </m:oMath>
                  </m:oMathPara>
                </a14:m>
                <a:endParaRPr lang="pl-PL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ctr"/>
                <a:endParaRPr lang="pl-PL" sz="8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just"/>
                <a:r>
                  <a:rPr lang="pl-PL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W celu obliczenia empirycznej wartości statystyki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l-PL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pl-PL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𝜒</m:t>
                        </m:r>
                      </m:e>
                      <m:sup>
                        <m:r>
                          <a:rPr lang="pl-PL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pl-PL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konieczne jest wyznaczenie wartości dwóch estymatorów z próby: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l-PL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accPr>
                      <m:e>
                        <m:r>
                          <a:rPr lang="pl-PL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pl-PL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=560</m:t>
                    </m:r>
                  </m:oMath>
                </a14:m>
                <a:r>
                  <a:rPr lang="pl-PL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i s≈210,7. Zatem:</a:t>
                </a:r>
                <a:endParaRPr lang="pl-PL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just"/>
                <a:endParaRPr lang="pl-PL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just"/>
                <a:endParaRPr lang="pl-PL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just"/>
                <a:endParaRPr lang="pl-PL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just"/>
                <a:endParaRPr lang="pl-PL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just"/>
                <a:endParaRPr lang="pl-PL" sz="2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just"/>
                <a:endParaRPr lang="pl-PL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just"/>
                <a:endParaRPr lang="pl-PL" sz="2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just"/>
                <a:endParaRPr lang="pl-PL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just"/>
                <a:endParaRPr lang="pl-PL" sz="2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just"/>
                <a:endParaRPr lang="pl-PL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just"/>
                <a:endParaRPr lang="pl-PL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just"/>
                <a:r>
                  <a:rPr lang="pl-PL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Z tablic rozkładu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l-PL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pl-PL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𝜒</m:t>
                        </m:r>
                      </m:e>
                      <m:sup>
                        <m:r>
                          <a:rPr lang="pl-PL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pl-PL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dla 5-2-1=2 stopni swobody oraz przyjętego </a:t>
                </a:r>
                <a:r>
                  <a:rPr lang="el-GR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α</a:t>
                </a:r>
                <a:r>
                  <a:rPr lang="pl-PL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odczytujemy krytyczną wartość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pl-PL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SupPr>
                      <m:e>
                        <m:r>
                          <a:rPr lang="pl-PL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𝜒</m:t>
                        </m:r>
                      </m:e>
                      <m:sub>
                        <m:r>
                          <a:rPr lang="pl-PL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0,05;2</m:t>
                        </m:r>
                      </m:sub>
                      <m:sup>
                        <m:r>
                          <a:rPr lang="pl-PL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pl-PL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=5,991</m:t>
                    </m:r>
                  </m:oMath>
                </a14:m>
                <a:r>
                  <a:rPr lang="pl-PL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.</a:t>
                </a:r>
              </a:p>
              <a:p>
                <a:pPr algn="just"/>
                <a:r>
                  <a:rPr lang="pl-PL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Ponieważ               , brak podstaw do odrzucenia </a:t>
                </a:r>
                <a:r>
                  <a:rPr lang="pl-PL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</a:t>
                </a:r>
                <a:r>
                  <a:rPr lang="pl-PL" sz="1000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0</a:t>
                </a:r>
                <a:r>
                  <a:rPr lang="pl-PL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że rozkład rocznych wydatków na turystykę i rekreację jest rozkładem normalnym.</a:t>
                </a:r>
              </a:p>
            </p:txBody>
          </p:sp>
        </mc:Choice>
        <mc:Fallback xmlns="">
          <p:sp>
            <p:nvSpPr>
              <p:cNvPr id="4" name="Prostokąt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04664"/>
                <a:ext cx="8208912" cy="6093528"/>
              </a:xfrm>
              <a:prstGeom prst="rect">
                <a:avLst/>
              </a:prstGeom>
              <a:blipFill rotWithShape="1">
                <a:blip r:embed="rId3"/>
                <a:stretch>
                  <a:fillRect l="-743" t="-500" r="-892" b="-110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el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25538193"/>
                  </p:ext>
                </p:extLst>
              </p:nvPr>
            </p:nvGraphicFramePr>
            <p:xfrm>
              <a:off x="1115616" y="2276872"/>
              <a:ext cx="6720408" cy="2718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76064"/>
                    <a:gridCol w="504056"/>
                    <a:gridCol w="936104"/>
                    <a:gridCol w="783090"/>
                    <a:gridCol w="699829"/>
                    <a:gridCol w="699829"/>
                    <a:gridCol w="661448"/>
                    <a:gridCol w="818395"/>
                    <a:gridCol w="1041593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2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l-PL" sz="1200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2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𝒏</m:t>
                                    </m:r>
                                  </m:e>
                                  <m:sub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l-PL" sz="1200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2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𝒖</m:t>
                                    </m:r>
                                  </m:e>
                                  <m:sub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𝒊</m:t>
                                    </m:r>
                                  </m:sub>
                                </m:sSub>
                                <m:r>
                                  <a:rPr lang="pl-PL" sz="1200" b="1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pl-PL" sz="1200" b="1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pl-PL" sz="1200" b="1" i="1" smtClean="0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pl-PL" sz="1200" b="1" i="1" smtClean="0"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  <m:sub>
                                        <m:r>
                                          <a:rPr lang="pl-PL" sz="1200" b="1" i="1" smtClean="0">
                                            <a:latin typeface="Cambria Math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−</m:t>
                                    </m:r>
                                    <m:acc>
                                      <m:accPr>
                                        <m:chr m:val="̅"/>
                                        <m:ctrlPr>
                                          <a:rPr lang="pl-PL" sz="1200" b="1" i="1" smtClean="0"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pl-PL" sz="1200" b="1" i="1" smtClean="0"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</m:acc>
                                  </m:num>
                                  <m:den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𝒔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pl-PL" sz="1200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200" b="1" i="1" smtClean="0">
                                    <a:latin typeface="Cambria Math"/>
                                  </a:rPr>
                                  <m:t>𝑭</m:t>
                                </m:r>
                                <m:r>
                                  <a:rPr lang="pl-PL" sz="1200" b="1" i="1" smtClean="0">
                                    <a:latin typeface="Cambria Math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pl-PL" sz="1200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𝒖</m:t>
                                    </m:r>
                                  </m:e>
                                  <m:sub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𝒊</m:t>
                                    </m:r>
                                  </m:sub>
                                </m:sSub>
                                <m:r>
                                  <a:rPr lang="pl-PL" sz="1200" b="1" i="1" smtClean="0"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pl-PL" sz="1200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2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l-PL" sz="1200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200" b="1" i="1" smtClean="0">
                                    <a:latin typeface="Cambria Math"/>
                                  </a:rPr>
                                  <m:t>𝒏</m:t>
                                </m:r>
                                <m:sSub>
                                  <m:sSubPr>
                                    <m:ctrlPr>
                                      <a:rPr lang="pl-PL" sz="12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l-PL" sz="1200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2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sSub>
                                      <m:sSubPr>
                                        <m:ctrlPr>
                                          <a:rPr lang="pl-PL" sz="1200" i="1" smtClean="0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pl-PL" sz="1200" b="1" i="1" smtClean="0">
                                            <a:latin typeface="Cambria Math"/>
                                          </a:rPr>
                                          <m:t>𝒏</m:t>
                                        </m:r>
                                      </m:e>
                                      <m:sub>
                                        <m:r>
                                          <a:rPr lang="pl-PL" sz="1200" b="1" i="1" smtClean="0">
                                            <a:latin typeface="Cambria Math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𝒏𝒑</m:t>
                                    </m:r>
                                  </m:e>
                                  <m:sub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l-PL" sz="1200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l-PL" sz="120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pl-PL" sz="1200" i="1" smtClean="0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sSub>
                                          <m:sSubPr>
                                            <m:ctrlPr>
                                              <a:rPr lang="pl-PL" sz="1200" i="1" smtClean="0">
                                                <a:latin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pl-PL" sz="1200" b="1" i="1" smtClean="0">
                                                <a:latin typeface="Cambria Math"/>
                                              </a:rPr>
                                              <m:t>𝒏</m:t>
                                            </m:r>
                                          </m:e>
                                          <m:sub>
                                            <m:r>
                                              <a:rPr lang="pl-PL" sz="1200" b="1" i="1" smtClean="0">
                                                <a:latin typeface="Cambria Math"/>
                                              </a:rPr>
                                              <m:t>𝒊</m:t>
                                            </m:r>
                                          </m:sub>
                                        </m:sSub>
                                        <m:r>
                                          <a:rPr lang="pl-PL" sz="1200" b="1" i="1" smtClean="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lang="pl-PL" sz="1200" b="1" i="1" smtClean="0">
                                            <a:latin typeface="Cambria Math"/>
                                          </a:rPr>
                                          <m:t>𝒏𝒑</m:t>
                                        </m:r>
                                      </m:e>
                                      <m:sub>
                                        <m:r>
                                          <a:rPr lang="pl-PL" sz="1200" b="1" i="1" smtClean="0">
                                            <a:latin typeface="Cambria Math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l-PL" sz="1200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l-PL" sz="12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pl-PL" sz="1200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l-PL" sz="1200" b="1" i="1" smtClean="0">
                                            <a:latin typeface="Cambria Math"/>
                                          </a:rPr>
                                          <m:t>(</m:t>
                                        </m:r>
                                        <m:sSub>
                                          <m:sSubPr>
                                            <m:ctrlPr>
                                              <a:rPr lang="pl-PL" sz="1200" i="1" smtClean="0">
                                                <a:latin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pl-PL" sz="1200" i="1" smtClean="0"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pl-PL" sz="1200" b="1" i="1" smtClean="0">
                                                    <a:latin typeface="Cambria Math"/>
                                                  </a:rPr>
                                                  <m:t>𝒏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pl-PL" sz="1200" b="1" i="1" smtClean="0">
                                                    <a:latin typeface="Cambria Math"/>
                                                  </a:rPr>
                                                  <m:t>𝒊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pl-PL" sz="1200" b="1" i="1" smtClean="0">
                                                <a:latin typeface="Cambria Math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pl-PL" sz="1200" b="1" i="1" smtClean="0">
                                                <a:latin typeface="Cambria Math"/>
                                              </a:rPr>
                                              <m:t>𝒏𝒑</m:t>
                                            </m:r>
                                          </m:e>
                                          <m:sub>
                                            <m:r>
                                              <a:rPr lang="pl-PL" sz="1200" b="1" i="1" smtClean="0">
                                                <a:latin typeface="Cambria Math"/>
                                              </a:rPr>
                                              <m:t>𝒊</m:t>
                                            </m:r>
                                          </m:sub>
                                        </m:sSub>
                                        <m:r>
                                          <a:rPr lang="pl-PL" sz="1200" b="1" i="1" smtClean="0">
                                            <a:latin typeface="Cambria Math"/>
                                          </a:rPr>
                                          <m:t>)</m:t>
                                        </m:r>
                                      </m:e>
                                      <m:sup>
                                        <m:r>
                                          <a:rPr lang="pl-PL" sz="1200" b="1" i="1" smtClean="0"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pl-PL" sz="1200" b="1" i="1" smtClean="0">
                                        <a:latin typeface="Cambria Math"/>
                                      </a:rPr>
                                      <m:t>𝒏</m:t>
                                    </m:r>
                                    <m:sSub>
                                      <m:sSubPr>
                                        <m:ctrlPr>
                                          <a:rPr lang="pl-PL" sz="1200" i="1" smtClean="0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pl-PL" sz="1200" b="1" i="1" smtClean="0">
                                            <a:latin typeface="Cambria Math"/>
                                          </a:rPr>
                                          <m:t>𝒑</m:t>
                                        </m:r>
                                      </m:e>
                                      <m:sub>
                                        <m:r>
                                          <a:rPr lang="pl-PL" sz="1200" b="1" i="1" smtClean="0">
                                            <a:latin typeface="Cambria Math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pl-PL" sz="1200" i="1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300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50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-1,23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0,1093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0,109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43,6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6,4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40,96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0,939</a:t>
                          </a:r>
                          <a:endParaRPr lang="pl-PL" sz="1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500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-0,28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0,3897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0,280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112,0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-12,0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144,00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1,286</a:t>
                          </a:r>
                          <a:endParaRPr lang="pl-PL" sz="1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700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150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0,66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0,7454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0,356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142,4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7,6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57,76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0,406</a:t>
                          </a:r>
                          <a:endParaRPr lang="pl-PL" sz="1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900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80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1,61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0,9463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0,201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80,4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-0,4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0,16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0,002</a:t>
                          </a:r>
                          <a:endParaRPr lang="pl-PL" sz="1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1100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20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-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1,0000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0,054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21,6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-1,6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2,56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0,119</a:t>
                          </a:r>
                          <a:endParaRPr lang="pl-PL" sz="1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X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400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x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x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1,000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X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x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pl-PL" sz="1200" b="1" i="1" smtClean="0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pl-PL" sz="1200" b="1" i="1" smtClean="0">
                                      <a:latin typeface="Cambria Math"/>
                                      <a:ea typeface="Cambria Math"/>
                                    </a:rPr>
                                    <m:t>𝝌</m:t>
                                  </m:r>
                                </m:e>
                                <m:sub>
                                  <m:r>
                                    <a:rPr lang="pl-PL" sz="1200" b="1" i="1" smtClean="0">
                                      <a:latin typeface="Cambria Math"/>
                                    </a:rPr>
                                    <m:t>𝒆</m:t>
                                  </m:r>
                                </m:sub>
                                <m:sup>
                                  <m:r>
                                    <a:rPr lang="pl-PL" sz="1200" b="1" i="1" smtClean="0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bSup>
                            </m:oMath>
                          </a14:m>
                          <a:r>
                            <a:rPr lang="pl-PL" sz="1200" b="1" dirty="0" smtClean="0"/>
                            <a:t>=2,752</a:t>
                          </a:r>
                          <a:endParaRPr lang="pl-PL" sz="1200" b="1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Tabel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25538193"/>
                  </p:ext>
                </p:extLst>
              </p:nvPr>
            </p:nvGraphicFramePr>
            <p:xfrm>
              <a:off x="1115616" y="2276872"/>
              <a:ext cx="6720408" cy="2718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76064"/>
                    <a:gridCol w="504056"/>
                    <a:gridCol w="936104"/>
                    <a:gridCol w="783090"/>
                    <a:gridCol w="699829"/>
                    <a:gridCol w="699829"/>
                    <a:gridCol w="661448"/>
                    <a:gridCol w="818395"/>
                    <a:gridCol w="1041593"/>
                  </a:tblGrid>
                  <a:tr h="49384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t="-1235" r="-1073404" b="-4506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13253" t="-1235" r="-1115663" b="-4506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114935" t="-1235" r="-501299" b="-4506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258594" t="-1235" r="-503125" b="-4506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399130" t="-1235" r="-460000" b="-4506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499130" t="-1235" r="-360000" b="-4506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637963" t="-1235" r="-283333" b="-4506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594776" t="-1235" r="-128358" b="-4506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544444" t="-1235" r="-585" b="-45061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300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50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-1,23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0,1093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0,109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43,6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6,4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40,96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0,939</a:t>
                          </a:r>
                          <a:endParaRPr lang="pl-PL" sz="1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500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-0,28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0,3897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0,280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112,0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-12,0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144,00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1,286</a:t>
                          </a:r>
                          <a:endParaRPr lang="pl-PL" sz="1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700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150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0,66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0,7454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0,356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142,4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7,6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57,76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0,406</a:t>
                          </a:r>
                          <a:endParaRPr lang="pl-PL" sz="1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900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80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1,61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0,9463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0,201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80,4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-0,4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0,16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0,002</a:t>
                          </a:r>
                          <a:endParaRPr lang="pl-PL" sz="1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1100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20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-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1,0000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0,054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21,6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-1,6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2,56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0,119</a:t>
                          </a:r>
                          <a:endParaRPr lang="pl-PL" sz="12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X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400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x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x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1,000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X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0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l-PL" sz="1200" dirty="0" smtClean="0"/>
                            <a:t>x</a:t>
                          </a:r>
                          <a:endParaRPr lang="pl-PL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544444" t="-632787" r="-58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6" name="Obi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966482"/>
              </p:ext>
            </p:extLst>
          </p:nvPr>
        </p:nvGraphicFramePr>
        <p:xfrm>
          <a:off x="1475656" y="5805264"/>
          <a:ext cx="8667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Równanie" r:id="rId5" imgW="533160" imgH="241200" progId="Equation.3">
                  <p:embed/>
                </p:oleObj>
              </mc:Choice>
              <mc:Fallback>
                <p:oleObj name="Równanie" r:id="rId5" imgW="53316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5805264"/>
                        <a:ext cx="8667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38285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76464</TotalTime>
  <Words>918</Words>
  <Application>Microsoft Office PowerPoint</Application>
  <PresentationFormat>Pokaz na ekranie (4:3)</PresentationFormat>
  <Paragraphs>276</Paragraphs>
  <Slides>23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5" baseType="lpstr">
      <vt:lpstr>Motyw pakietu Office</vt:lpstr>
      <vt:lpstr>Równanie</vt:lpstr>
      <vt:lpstr>Testy nieparametryczne –  testy zgodności</vt:lpstr>
      <vt:lpstr>Prezentacja programu PowerPoint</vt:lpstr>
      <vt:lpstr>Test zgodności χ² (chi-kwadrat)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Test zgodności λ-Kołmogorowa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Test zgodności Kołmogorowa-Smirnowa</vt:lpstr>
      <vt:lpstr>Prezentacja programu PowerPoint</vt:lpstr>
      <vt:lpstr>Prezentacja programu PowerPoint</vt:lpstr>
      <vt:lpstr>Prezentacja programu PowerPoint</vt:lpstr>
      <vt:lpstr>Prezentacja programu PowerPoint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Testy nieparametryczne –  testy zgodności</dc:title>
  <dc:creator>Aldona</dc:creator>
  <cp:lastModifiedBy>Aldona</cp:lastModifiedBy>
  <cp:revision>819</cp:revision>
  <dcterms:created xsi:type="dcterms:W3CDTF">2013-11-20T08:03:58Z</dcterms:created>
  <dcterms:modified xsi:type="dcterms:W3CDTF">2020-05-11T17:09:32Z</dcterms:modified>
</cp:coreProperties>
</file>