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6" r:id="rId2"/>
    <p:sldId id="257" r:id="rId3"/>
    <p:sldId id="259" r:id="rId4"/>
    <p:sldId id="258" r:id="rId5"/>
    <p:sldId id="260" r:id="rId6"/>
    <p:sldId id="263" r:id="rId7"/>
    <p:sldId id="261" r:id="rId8"/>
    <p:sldId id="262" r:id="rId9"/>
    <p:sldId id="264" r:id="rId10"/>
    <p:sldId id="265" r:id="rId11"/>
    <p:sldId id="266" r:id="rId12"/>
    <p:sldId id="267" r:id="rId13"/>
    <p:sldId id="269" r:id="rId14"/>
    <p:sldId id="270" r:id="rId15"/>
    <p:sldId id="271" r:id="rId16"/>
    <p:sldId id="272" r:id="rId17"/>
    <p:sldId id="273" r:id="rId18"/>
    <p:sldId id="274" r:id="rId19"/>
    <p:sldId id="277" r:id="rId20"/>
    <p:sldId id="275" r:id="rId21"/>
    <p:sldId id="276" r:id="rId22"/>
    <p:sldId id="294" r:id="rId23"/>
    <p:sldId id="295" r:id="rId24"/>
    <p:sldId id="303" r:id="rId25"/>
    <p:sldId id="296" r:id="rId26"/>
    <p:sldId id="288" r:id="rId27"/>
    <p:sldId id="284" r:id="rId28"/>
    <p:sldId id="285" r:id="rId29"/>
    <p:sldId id="286" r:id="rId30"/>
    <p:sldId id="287" r:id="rId31"/>
    <p:sldId id="297" r:id="rId32"/>
    <p:sldId id="298" r:id="rId33"/>
    <p:sldId id="280" r:id="rId34"/>
    <p:sldId id="279" r:id="rId35"/>
    <p:sldId id="281" r:id="rId36"/>
    <p:sldId id="282" r:id="rId37"/>
    <p:sldId id="283" r:id="rId38"/>
    <p:sldId id="300" r:id="rId39"/>
    <p:sldId id="301" r:id="rId40"/>
    <p:sldId id="299" r:id="rId41"/>
    <p:sldId id="290" r:id="rId42"/>
    <p:sldId id="291" r:id="rId43"/>
    <p:sldId id="289" r:id="rId44"/>
    <p:sldId id="292" r:id="rId45"/>
    <p:sldId id="293" r:id="rId46"/>
    <p:sldId id="302" r:id="rId47"/>
    <p:sldId id="278" r:id="rId4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09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ldona\Desktop\dane%20ksi&#261;&#380;ka\DANE_MIERNIK\SIGMA%20KONW.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ldona\Desktop\dane%20ksi&#261;&#380;ka\DANE_MIERNIK\SIGMA%20KONW.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1"/>
            <c:trendlineLbl>
              <c:layout>
                <c:manualLayout>
                  <c:x val="2.4153205083172806E-2"/>
                  <c:y val="-0.31475418888024731"/>
                </c:manualLayout>
              </c:layout>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pt-BR" sz="1400" baseline="0" dirty="0"/>
                      <a:t>y = -0,0134x + 9E-05
R² = 0,1304</a:t>
                    </a:r>
                    <a:endParaRPr lang="pt-BR" sz="1400" dirty="0"/>
                  </a:p>
                </c:rich>
              </c:tx>
              <c:numFmt formatCode="General" sourceLinked="0"/>
              <c:spPr>
                <a:noFill/>
                <a:ln>
                  <a:noFill/>
                </a:ln>
                <a:effectLst/>
              </c:spPr>
            </c:trendlineLbl>
          </c:trendline>
          <c:xVal>
            <c:numRef>
              <c:f>Arkusz2!$F$2:$F$29</c:f>
              <c:numCache>
                <c:formatCode>General</c:formatCode>
                <c:ptCount val="28"/>
                <c:pt idx="0">
                  <c:v>-0.16539776215815641</c:v>
                </c:pt>
                <c:pt idx="1">
                  <c:v>-0.39049589999465861</c:v>
                </c:pt>
                <c:pt idx="2">
                  <c:v>-0.21337856535542804</c:v>
                </c:pt>
                <c:pt idx="3">
                  <c:v>-0.13109181805978157</c:v>
                </c:pt>
                <c:pt idx="4">
                  <c:v>-0.17951357006807808</c:v>
                </c:pt>
                <c:pt idx="5">
                  <c:v>-0.24741816882328166</c:v>
                </c:pt>
                <c:pt idx="6">
                  <c:v>-0.17919989017803853</c:v>
                </c:pt>
                <c:pt idx="7">
                  <c:v>-0.27071134829293136</c:v>
                </c:pt>
                <c:pt idx="8">
                  <c:v>-0.252989376517196</c:v>
                </c:pt>
                <c:pt idx="9">
                  <c:v>-0.18964352148188304</c:v>
                </c:pt>
                <c:pt idx="10">
                  <c:v>-0.26215687709829472</c:v>
                </c:pt>
                <c:pt idx="11">
                  <c:v>-0.28550709455679291</c:v>
                </c:pt>
                <c:pt idx="12">
                  <c:v>-0.20132558000153708</c:v>
                </c:pt>
                <c:pt idx="13">
                  <c:v>-0.33650921571947157</c:v>
                </c:pt>
                <c:pt idx="14">
                  <c:v>-0.27526045503437613</c:v>
                </c:pt>
                <c:pt idx="15">
                  <c:v>-0.17004251427848033</c:v>
                </c:pt>
                <c:pt idx="16">
                  <c:v>-0.27896825790004709</c:v>
                </c:pt>
                <c:pt idx="17">
                  <c:v>-0.25198107753084953</c:v>
                </c:pt>
                <c:pt idx="18">
                  <c:v>-0.15657282031614692</c:v>
                </c:pt>
                <c:pt idx="19">
                  <c:v>-0.17915961135902855</c:v>
                </c:pt>
                <c:pt idx="20">
                  <c:v>-0.2749441460136367</c:v>
                </c:pt>
                <c:pt idx="21">
                  <c:v>-0.34593749539875535</c:v>
                </c:pt>
                <c:pt idx="22">
                  <c:v>-0.33680419431751613</c:v>
                </c:pt>
                <c:pt idx="23">
                  <c:v>-0.19620835887153179</c:v>
                </c:pt>
                <c:pt idx="24">
                  <c:v>-0.2562253071065288</c:v>
                </c:pt>
                <c:pt idx="25">
                  <c:v>-0.12976519433093459</c:v>
                </c:pt>
                <c:pt idx="26">
                  <c:v>-0.13401625486005084</c:v>
                </c:pt>
                <c:pt idx="27">
                  <c:v>-0.17859857851904148</c:v>
                </c:pt>
              </c:numCache>
            </c:numRef>
          </c:xVal>
          <c:yVal>
            <c:numRef>
              <c:f>Arkusz2!$G$2:$G$29</c:f>
              <c:numCache>
                <c:formatCode>General</c:formatCode>
                <c:ptCount val="28"/>
                <c:pt idx="0">
                  <c:v>2.0652269345345278E-3</c:v>
                </c:pt>
                <c:pt idx="1">
                  <c:v>7.2408915127541527E-3</c:v>
                </c:pt>
                <c:pt idx="2">
                  <c:v>4.5848952584946548E-3</c:v>
                </c:pt>
                <c:pt idx="3">
                  <c:v>6.2673876038551589E-4</c:v>
                </c:pt>
                <c:pt idx="4">
                  <c:v>3.4131971655553452E-3</c:v>
                </c:pt>
                <c:pt idx="5">
                  <c:v>4.2768559437771254E-3</c:v>
                </c:pt>
                <c:pt idx="6">
                  <c:v>4.1476657380124949E-3</c:v>
                </c:pt>
                <c:pt idx="7">
                  <c:v>-5.554145136726858E-3</c:v>
                </c:pt>
                <c:pt idx="8">
                  <c:v>3.2073926779786514E-3</c:v>
                </c:pt>
                <c:pt idx="9">
                  <c:v>3.3856871747207362E-3</c:v>
                </c:pt>
                <c:pt idx="10">
                  <c:v>1.2752347316780405E-3</c:v>
                </c:pt>
                <c:pt idx="11">
                  <c:v>2.3265999480414014E-3</c:v>
                </c:pt>
                <c:pt idx="12">
                  <c:v>6.2908523189536027E-4</c:v>
                </c:pt>
                <c:pt idx="13">
                  <c:v>3.01035073700916E-3</c:v>
                </c:pt>
                <c:pt idx="14">
                  <c:v>3.9202207186238014E-3</c:v>
                </c:pt>
                <c:pt idx="15">
                  <c:v>3.1098858706471539E-3</c:v>
                </c:pt>
                <c:pt idx="16">
                  <c:v>6.1908236597901243E-3</c:v>
                </c:pt>
                <c:pt idx="17">
                  <c:v>5.4780305144886826E-3</c:v>
                </c:pt>
                <c:pt idx="18">
                  <c:v>1.9778173350280259E-3</c:v>
                </c:pt>
                <c:pt idx="19">
                  <c:v>4.2491859099341714E-3</c:v>
                </c:pt>
                <c:pt idx="20">
                  <c:v>5.4362558000601545E-3</c:v>
                </c:pt>
                <c:pt idx="21">
                  <c:v>9.1414606955935746E-3</c:v>
                </c:pt>
                <c:pt idx="22">
                  <c:v>1.8977621379026276E-3</c:v>
                </c:pt>
                <c:pt idx="23">
                  <c:v>3.8369831418631735E-3</c:v>
                </c:pt>
                <c:pt idx="24">
                  <c:v>3.8832792395377337E-3</c:v>
                </c:pt>
                <c:pt idx="25">
                  <c:v>7.8190824146747578E-4</c:v>
                </c:pt>
                <c:pt idx="26">
                  <c:v>2.2194208754409634E-3</c:v>
                </c:pt>
                <c:pt idx="27">
                  <c:v>2.5425415032808932E-3</c:v>
                </c:pt>
              </c:numCache>
            </c:numRef>
          </c:yVal>
          <c:smooth val="0"/>
        </c:ser>
        <c:dLbls>
          <c:showLegendKey val="0"/>
          <c:showVal val="0"/>
          <c:showCatName val="0"/>
          <c:showSerName val="0"/>
          <c:showPercent val="0"/>
          <c:showBubbleSize val="0"/>
        </c:dLbls>
        <c:axId val="170787200"/>
        <c:axId val="170788736"/>
      </c:scatterChart>
      <c:valAx>
        <c:axId val="1707872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70788736"/>
        <c:crosses val="autoZero"/>
        <c:crossBetween val="midCat"/>
      </c:valAx>
      <c:valAx>
        <c:axId val="170788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70787200"/>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pl-PL"/>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1"/>
            <c:trendlineLbl>
              <c:layout>
                <c:manualLayout>
                  <c:x val="4.7414945773287774E-2"/>
                  <c:y val="0.24173734628349122"/>
                </c:manualLayout>
              </c:layout>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sz="1400" baseline="0" dirty="0"/>
                      <a:t>y = -0,0009x + </a:t>
                    </a:r>
                    <a:r>
                      <a:rPr lang="pl-PL" sz="1400" baseline="0" dirty="0"/>
                      <a:t>0,08</a:t>
                    </a:r>
                    <a:r>
                      <a:rPr lang="en-US" sz="1400" baseline="0" dirty="0"/>
                      <a:t/>
                    </a:r>
                    <a:br>
                      <a:rPr lang="en-US" sz="1400" baseline="0" dirty="0"/>
                    </a:br>
                    <a:r>
                      <a:rPr lang="en-US" sz="1400" baseline="0" dirty="0"/>
                      <a:t>R² = 0,1</a:t>
                    </a:r>
                    <a:r>
                      <a:rPr lang="pl-PL" sz="1400" baseline="0" dirty="0"/>
                      <a:t>975</a:t>
                    </a:r>
                    <a:endParaRPr lang="en-US" sz="1400" dirty="0"/>
                  </a:p>
                </c:rich>
              </c:tx>
              <c:numFmt formatCode="General" sourceLinked="0"/>
              <c:spPr>
                <a:noFill/>
                <a:ln>
                  <a:noFill/>
                </a:ln>
                <a:effectLst/>
              </c:spPr>
            </c:trendlineLbl>
          </c:trendline>
          <c:xVal>
            <c:numRef>
              <c:f>'SM - poprawić'!$T$6:$T$16</c:f>
              <c:numCache>
                <c:formatCode>General</c:formatCode>
                <c:ptCount val="11"/>
                <c:pt idx="0">
                  <c:v>2008</c:v>
                </c:pt>
                <c:pt idx="1">
                  <c:v>2009</c:v>
                </c:pt>
                <c:pt idx="2">
                  <c:v>2010</c:v>
                </c:pt>
                <c:pt idx="3">
                  <c:v>2011</c:v>
                </c:pt>
                <c:pt idx="4">
                  <c:v>2012</c:v>
                </c:pt>
                <c:pt idx="5">
                  <c:v>2013</c:v>
                </c:pt>
                <c:pt idx="6">
                  <c:v>2014</c:v>
                </c:pt>
                <c:pt idx="7">
                  <c:v>2015</c:v>
                </c:pt>
                <c:pt idx="8">
                  <c:v>2016</c:v>
                </c:pt>
                <c:pt idx="9">
                  <c:v>2017</c:v>
                </c:pt>
                <c:pt idx="10">
                  <c:v>2018</c:v>
                </c:pt>
              </c:numCache>
            </c:numRef>
          </c:xVal>
          <c:yVal>
            <c:numRef>
              <c:f>'SM - poprawić'!$U$6:$U$16</c:f>
              <c:numCache>
                <c:formatCode>General</c:formatCode>
                <c:ptCount val="11"/>
                <c:pt idx="0">
                  <c:v>6.8813872146180718E-2</c:v>
                </c:pt>
                <c:pt idx="1">
                  <c:v>7.1706520927510106E-2</c:v>
                </c:pt>
                <c:pt idx="2">
                  <c:v>8.3572321886044548E-2</c:v>
                </c:pt>
                <c:pt idx="3">
                  <c:v>8.1277631336901565E-2</c:v>
                </c:pt>
                <c:pt idx="4">
                  <c:v>8.0816877446181559E-2</c:v>
                </c:pt>
                <c:pt idx="5">
                  <c:v>8.1296435796703065E-2</c:v>
                </c:pt>
                <c:pt idx="6">
                  <c:v>7.7655917456856086E-2</c:v>
                </c:pt>
                <c:pt idx="7">
                  <c:v>7.12055808897296E-2</c:v>
                </c:pt>
                <c:pt idx="8">
                  <c:v>7.189482577373256E-2</c:v>
                </c:pt>
                <c:pt idx="9">
                  <c:v>6.8514041553832644E-2</c:v>
                </c:pt>
                <c:pt idx="10">
                  <c:v>6.4254979284169997E-2</c:v>
                </c:pt>
              </c:numCache>
            </c:numRef>
          </c:yVal>
          <c:smooth val="0"/>
        </c:ser>
        <c:dLbls>
          <c:showLegendKey val="0"/>
          <c:showVal val="0"/>
          <c:showCatName val="0"/>
          <c:showSerName val="0"/>
          <c:showPercent val="0"/>
          <c:showBubbleSize val="0"/>
        </c:dLbls>
        <c:axId val="170088704"/>
        <c:axId val="170110976"/>
      </c:scatterChart>
      <c:valAx>
        <c:axId val="1700887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70110976"/>
        <c:crosses val="autoZero"/>
        <c:crossBetween val="midCat"/>
      </c:valAx>
      <c:valAx>
        <c:axId val="170110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70088704"/>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pl-PL"/>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2">
        <a:schemeClr val="bg1"/>
      </p:bgRef>
    </p:bg>
    <p:spTree>
      <p:nvGrpSpPr>
        <p:cNvPr id="1" name=""/>
        <p:cNvGrpSpPr/>
        <p:nvPr/>
      </p:nvGrpSpPr>
      <p:grpSpPr>
        <a:xfrm>
          <a:off x="0" y="0"/>
          <a:ext cx="0" cy="0"/>
          <a:chOff x="0" y="0"/>
          <a:chExt cx="0" cy="0"/>
        </a:xfrm>
      </p:grpSpPr>
      <p:sp>
        <p:nvSpPr>
          <p:cNvPr id="8" name="Prostokąt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Łącznik prostoliniowy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ytuł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pl-PL" smtClean="0"/>
              <a:t>Kliknij, aby edytować styl</a:t>
            </a:r>
            <a:endParaRPr kumimoji="0" lang="en-US"/>
          </a:p>
        </p:txBody>
      </p:sp>
      <p:sp>
        <p:nvSpPr>
          <p:cNvPr id="25" name="Podtytuł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31" name="Symbol zastępczy daty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5BBE1EA-0BFF-441E-BFA4-B32E8BF19723}" type="datetimeFigureOut">
              <a:rPr lang="pl-PL" smtClean="0"/>
              <a:t>16.05.2023</a:t>
            </a:fld>
            <a:endParaRPr lang="pl-PL"/>
          </a:p>
        </p:txBody>
      </p:sp>
      <p:sp>
        <p:nvSpPr>
          <p:cNvPr id="18" name="Symbol zastępczy stopki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pl-PL"/>
          </a:p>
        </p:txBody>
      </p:sp>
      <p:sp>
        <p:nvSpPr>
          <p:cNvPr id="29" name="Symbol zastępczy numeru slajd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13D3D85-2B9A-4A26-8541-99D226A53E0B}"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53200" y="274955"/>
            <a:ext cx="1524000" cy="5851525"/>
          </a:xfrm>
        </p:spPr>
        <p:txBody>
          <a:bodyPr vert="eaVert" ancho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2"/>
            <a:ext cx="60198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4242816" y="6557946"/>
            <a:ext cx="2002464" cy="226902"/>
          </a:xfrm>
        </p:spPr>
        <p:txBody>
          <a:bodyPr/>
          <a:lstStyle>
            <a:extLst/>
          </a:lstStyle>
          <a:p>
            <a:fld id="{55BBE1EA-0BFF-441E-BFA4-B32E8BF19723}" type="datetimeFigureOut">
              <a:rPr lang="pl-PL" smtClean="0"/>
              <a:t>16.05.2023</a:t>
            </a:fld>
            <a:endParaRPr lang="pl-PL"/>
          </a:p>
        </p:txBody>
      </p:sp>
      <p:sp>
        <p:nvSpPr>
          <p:cNvPr id="5" name="Symbol zastępczy stopki 4"/>
          <p:cNvSpPr>
            <a:spLocks noGrp="1"/>
          </p:cNvSpPr>
          <p:nvPr>
            <p:ph type="ftr" sz="quarter" idx="11"/>
          </p:nvPr>
        </p:nvSpPr>
        <p:spPr>
          <a:xfrm>
            <a:off x="457200" y="6556248"/>
            <a:ext cx="3657600" cy="228600"/>
          </a:xfrm>
        </p:spPr>
        <p:txBody>
          <a:bodyPr/>
          <a:lstStyle>
            <a:extLst/>
          </a:lstStyle>
          <a:p>
            <a:endParaRPr lang="pl-PL"/>
          </a:p>
        </p:txBody>
      </p:sp>
      <p:sp>
        <p:nvSpPr>
          <p:cNvPr id="6" name="Symbol zastępczy numeru slajd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13D3D85-2B9A-4A26-8541-99D226A53E0B}"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1">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5BBE1EA-0BFF-441E-BFA4-B32E8BF19723}" type="datetimeFigureOut">
              <a:rPr lang="pl-PL" smtClean="0"/>
              <a:t>16.05.2023</a:t>
            </a:fld>
            <a:endParaRPr lang="pl-PL"/>
          </a:p>
        </p:txBody>
      </p:sp>
      <p:sp>
        <p:nvSpPr>
          <p:cNvPr id="5" name="Symbol zastępczy stopki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pl-PL"/>
          </a:p>
        </p:txBody>
      </p:sp>
      <p:sp>
        <p:nvSpPr>
          <p:cNvPr id="6" name="Symbol zastępczy numeru slajdu 5"/>
          <p:cNvSpPr>
            <a:spLocks noGrp="1"/>
          </p:cNvSpPr>
          <p:nvPr>
            <p:ph type="sldNum" sz="quarter" idx="12"/>
          </p:nvPr>
        </p:nvSpPr>
        <p:spPr>
          <a:xfrm>
            <a:off x="6733952" y="6555112"/>
            <a:ext cx="588336" cy="228600"/>
          </a:xfrm>
        </p:spPr>
        <p:txBody>
          <a:bodyPr/>
          <a:lstStyle>
            <a:extLst/>
          </a:lstStyle>
          <a:p>
            <a:fld id="{013D3D85-2B9A-4A26-8541-99D226A53E0B}"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320040"/>
            <a:ext cx="7242048" cy="11430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320040"/>
            <a:ext cx="7242048" cy="1143000"/>
          </a:xfrm>
        </p:spPr>
        <p:txBody>
          <a:bodyPr anchor="b"/>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320040"/>
            <a:ext cx="7242048" cy="1143000"/>
          </a:xfrm>
        </p:spPr>
        <p:txBody>
          <a:bodyP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solidFill>
                  <a:schemeClr val="tx2"/>
                </a:solidFill>
              </a:defRPr>
            </a:lvl1pPr>
            <a:extLst/>
          </a:lstStyle>
          <a:p>
            <a:fld id="{55BBE1EA-0BFF-441E-BFA4-B32E8BF19723}" type="datetimeFigureOut">
              <a:rPr lang="pl-PL" smtClean="0"/>
              <a:t>16.05.2023</a:t>
            </a:fld>
            <a:endParaRPr lang="pl-PL"/>
          </a:p>
        </p:txBody>
      </p:sp>
      <p:sp>
        <p:nvSpPr>
          <p:cNvPr id="3" name="Symbol zastępczy stopki 2"/>
          <p:cNvSpPr>
            <a:spLocks noGrp="1"/>
          </p:cNvSpPr>
          <p:nvPr>
            <p:ph type="ftr" sz="quarter" idx="11"/>
          </p:nvPr>
        </p:nvSpPr>
        <p:spPr/>
        <p:txBody>
          <a:bodyPr/>
          <a:lstStyle>
            <a:lvl1pPr>
              <a:defRPr>
                <a:solidFill>
                  <a:schemeClr val="tx2"/>
                </a:solidFill>
              </a:defRPr>
            </a:lvl1pPr>
            <a:extLst/>
          </a:lstStyle>
          <a:p>
            <a:endParaRPr lang="pl-PL"/>
          </a:p>
        </p:txBody>
      </p:sp>
      <p:sp>
        <p:nvSpPr>
          <p:cNvPr id="4" name="Symbol zastępczy numeru slajdu 3"/>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013D3D85-2B9A-4A26-8541-99D226A53E0B}"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2"/>
      </p:bgRef>
    </p:bg>
    <p:spTree>
      <p:nvGrpSpPr>
        <p:cNvPr id="1" name=""/>
        <p:cNvGrpSpPr/>
        <p:nvPr/>
      </p:nvGrpSpPr>
      <p:grpSpPr>
        <a:xfrm>
          <a:off x="0" y="0"/>
          <a:ext cx="0" cy="0"/>
          <a:chOff x="0" y="0"/>
          <a:chExt cx="0" cy="0"/>
        </a:xfrm>
      </p:grpSpPr>
      <p:sp>
        <p:nvSpPr>
          <p:cNvPr id="8" name="Prostokąt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Prostokąt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ytuł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pl-PL" smtClean="0"/>
              <a:t>Kliknij, aby edytować styl</a:t>
            </a:r>
            <a:endParaRPr kumimoji="0" lang="en-US" dirty="0"/>
          </a:p>
        </p:txBody>
      </p:sp>
      <p:sp>
        <p:nvSpPr>
          <p:cNvPr id="4" name="Symbol zastępczy tekst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pl-PL" smtClean="0"/>
              <a:t>Kliknij, aby edytować style wzorca tekstu</a:t>
            </a:r>
          </a:p>
        </p:txBody>
      </p:sp>
      <p:sp>
        <p:nvSpPr>
          <p:cNvPr id="5" name="Symbol zastępczy daty 4"/>
          <p:cNvSpPr>
            <a:spLocks noGrp="1"/>
          </p:cNvSpPr>
          <p:nvPr>
            <p:ph type="dt" sz="half" idx="10"/>
          </p:nvPr>
        </p:nvSpPr>
        <p:spPr/>
        <p:txBody>
          <a:bodyPr/>
          <a:lstStyle>
            <a:extLst/>
          </a:lstStyle>
          <a:p>
            <a:fld id="{55BBE1EA-0BFF-441E-BFA4-B32E8BF19723}" type="datetimeFigureOut">
              <a:rPr lang="pl-PL" smtClean="0"/>
              <a:t>16.05.2023</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013D3D85-2B9A-4A26-8541-99D226A53E0B}" type="slidenum">
              <a:rPr lang="pl-PL" smtClean="0"/>
              <a:t>‹#›</a:t>
            </a:fld>
            <a:endParaRPr lang="pl-PL"/>
          </a:p>
        </p:txBody>
      </p:sp>
      <p:sp>
        <p:nvSpPr>
          <p:cNvPr id="10" name="Symbol zastępczy obrazu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pl-PL" smtClean="0"/>
              <a:t>Kliknij ikonę, aby dodać obraz</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rostokąt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Symbol zastępczy tytuł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pl-PL" smtClean="0"/>
              <a:t>Kliknij, aby edytować styl</a:t>
            </a:r>
            <a:endParaRPr kumimoji="0" lang="en-US"/>
          </a:p>
        </p:txBody>
      </p:sp>
      <p:sp>
        <p:nvSpPr>
          <p:cNvPr id="31" name="Symbol zastępczy tekstu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7" name="Symbol zastępczy daty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5BBE1EA-0BFF-441E-BFA4-B32E8BF19723}" type="datetimeFigureOut">
              <a:rPr lang="pl-PL" smtClean="0"/>
              <a:t>16.05.2023</a:t>
            </a:fld>
            <a:endParaRPr lang="pl-PL"/>
          </a:p>
        </p:txBody>
      </p:sp>
      <p:sp>
        <p:nvSpPr>
          <p:cNvPr id="4" name="Symbol zastępczy stopki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pl-PL"/>
          </a:p>
        </p:txBody>
      </p:sp>
      <p:sp>
        <p:nvSpPr>
          <p:cNvPr id="16" name="Symbol zastępczy numeru slajd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13D3D85-2B9A-4A26-8541-99D226A53E0B}"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file:///D:\ekonometria\wybrane%20w&#322;asno&#347;ci\symetria\symetria_pliki\image002.gif" TargetMode="External"/><Relationship Id="rId7" Type="http://schemas.openxmlformats.org/officeDocument/2006/relationships/image" Target="file:///D:\ekonometria\wybrane%20w&#322;asno&#347;ci\symetria\symetria_pliki\image006.gif" TargetMode="External"/><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file:///D:\ekonometria\wybrane%20w&#322;asno&#347;ci\symetria\symetria_pliki\image004.gif" TargetMode="External"/><Relationship Id="rId4" Type="http://schemas.openxmlformats.org/officeDocument/2006/relationships/image" Target="../media/image11.png"/><Relationship Id="rId9" Type="http://schemas.openxmlformats.org/officeDocument/2006/relationships/image" Target="file:///D:\ekonometria\wybrane%20w&#322;asno&#347;ci\symetria\symetria_pliki\image008.gi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file:///D:\ekonometria\wybrane%20w&#322;asno&#347;ci\symetria\symetria_pliki\image010.gif" TargetMode="External"/><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file:///D:\ekonometria\wybrane%20w&#322;asno&#347;ci\symetria\symetria_pliki\image024.gif" TargetMode="External"/><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file:///D:\ekonometria\wybrane%20w&#322;asno&#347;ci\symetria\symetria_pliki\image026.gif" TargetMode="External"/><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file:///D:\ekonometria\wybrane%20w&#322;asno&#347;ci\symetria\symetria_pliki\image028.gif" TargetMode="Externa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file:///D:\ekonometria\wybrane%20w&#322;asno&#347;ci\autoko_pliki\image002.gif" TargetMode="External"/><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file:///D:\ekonometria\wybrane%20w&#322;asno&#347;ci\autoko_pliki\image004.gif" TargetMode="Externa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image" Target="file:///D:\ekonometria\wybrane%20w&#322;asno&#347;ci\autoko_pliki\image031.gif" TargetMode="External"/><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file:///D:\ekonometria\wybrane%20w&#322;asno&#347;ci\autoko_pliki\image033.gif" TargetMode="External"/><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file:///D:\ekonometria\wybrane%20w&#322;asno&#347;ci\autoko_pliki\image035.gif" TargetMode="External"/><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file:///D:\ekonometria\wybrane%20w&#322;asno&#347;ci\autoko_pliki\image037.gif" TargetMode="External"/><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6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7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8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file:///D:\ekonometria\wybrane%20w&#322;asno&#347;ci\losowo&#347;&#263;\losowosc_pliki\image022.gif" TargetMode="External"/><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file:///D:\ekonometria\wybrane%20w&#322;asno&#347;ci\losowo&#347;&#263;\losowosc_pliki\image024.gif" TargetMode="Externa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file:///D:\ekonometria\wybrane%20w&#322;asno&#347;ci\losowo&#347;&#263;\losowosc_pliki\image026.gif"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file:///D:\ekonometria\wybrane%20w&#322;asno&#347;ci\losowo&#347;&#263;\losowosc_pliki\image028.gif"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file:///D:\ekonometria\wybrane%20w&#322;asno&#347;ci\losowo&#347;&#263;\losowosc_pliki\image030.gif" TargetMode="Externa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47864" y="1124744"/>
            <a:ext cx="5105400" cy="2868168"/>
          </a:xfrm>
        </p:spPr>
        <p:txBody>
          <a:bodyPr/>
          <a:lstStyle/>
          <a:p>
            <a:r>
              <a:rPr lang="pl-PL" dirty="0" smtClean="0"/>
              <a:t>Zastosowanie weryfikacji hipotez statystycznych w praktyce</a:t>
            </a:r>
            <a:endParaRPr lang="pl-PL" dirty="0"/>
          </a:p>
        </p:txBody>
      </p:sp>
    </p:spTree>
    <p:extLst>
      <p:ext uri="{BB962C8B-B14F-4D97-AF65-F5344CB8AC3E}">
        <p14:creationId xmlns:p14="http://schemas.microsoft.com/office/powerpoint/2010/main" val="248177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3779598562"/>
              </p:ext>
            </p:extLst>
          </p:nvPr>
        </p:nvGraphicFramePr>
        <p:xfrm>
          <a:off x="539552" y="3901599"/>
          <a:ext cx="7156648" cy="689610"/>
        </p:xfrm>
        <a:graphic>
          <a:graphicData uri="http://schemas.openxmlformats.org/drawingml/2006/table">
            <a:tbl>
              <a:tblPr>
                <a:tableStyleId>{5C22544A-7EE6-4342-B048-85BDC9FD1C3A}</a:tableStyleId>
              </a:tblPr>
              <a:tblGrid>
                <a:gridCol w="3142535"/>
                <a:gridCol w="4014113"/>
              </a:tblGrid>
              <a:tr h="0">
                <a:tc>
                  <a:txBody>
                    <a:bodyPr/>
                    <a:lstStyle/>
                    <a:p>
                      <a:pPr>
                        <a:spcAft>
                          <a:spcPts val="0"/>
                        </a:spcAft>
                      </a:pPr>
                      <a:endParaRPr lang="pl-PL" sz="1600" dirty="0">
                        <a:effectLst/>
                        <a:latin typeface="Times New Roman"/>
                        <a:ea typeface="Times New Roman"/>
                      </a:endParaRPr>
                    </a:p>
                  </a:txBody>
                  <a:tcPr marL="9525" marR="9525" marT="9525" marB="9525" anchor="ctr"/>
                </a:tc>
                <a:tc>
                  <a:txBody>
                    <a:bodyPr/>
                    <a:lstStyle/>
                    <a:p>
                      <a:pPr>
                        <a:spcAft>
                          <a:spcPts val="0"/>
                        </a:spcAft>
                      </a:pPr>
                      <a:r>
                        <a:rPr lang="pl-PL" sz="2200" dirty="0" smtClean="0">
                          <a:effectLst/>
                        </a:rPr>
                        <a:t>czyli </a:t>
                      </a:r>
                      <a:r>
                        <a:rPr lang="pl-PL" sz="2200" dirty="0">
                          <a:effectLst/>
                        </a:rPr>
                        <a:t>rozkład reszt </a:t>
                      </a:r>
                      <a:r>
                        <a:rPr lang="pl-PL" sz="2200" dirty="0" smtClean="0">
                          <a:effectLst/>
                        </a:rPr>
                        <a:t>nie jest </a:t>
                      </a:r>
                      <a:r>
                        <a:rPr lang="pl-PL" sz="2200" dirty="0">
                          <a:effectLst/>
                        </a:rPr>
                        <a:t>symetryczny</a:t>
                      </a:r>
                      <a:r>
                        <a:rPr lang="pl-PL" sz="1600" dirty="0">
                          <a:effectLst/>
                        </a:rPr>
                        <a:t>; </a:t>
                      </a:r>
                      <a:endParaRPr lang="pl-PL" sz="1200" dirty="0">
                        <a:effectLst/>
                        <a:latin typeface="Times New Roman"/>
                        <a:ea typeface="Times New Roman"/>
                      </a:endParaRPr>
                    </a:p>
                  </a:txBody>
                  <a:tcPr marL="9525" marR="9525" marT="9525" marB="9525" anchor="ctr"/>
                </a:tc>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1859753942"/>
              </p:ext>
            </p:extLst>
          </p:nvPr>
        </p:nvGraphicFramePr>
        <p:xfrm>
          <a:off x="539552" y="2636912"/>
          <a:ext cx="7239000" cy="689610"/>
        </p:xfrm>
        <a:graphic>
          <a:graphicData uri="http://schemas.openxmlformats.org/drawingml/2006/table">
            <a:tbl>
              <a:tblPr>
                <a:tableStyleId>{5C22544A-7EE6-4342-B048-85BDC9FD1C3A}</a:tableStyleId>
              </a:tblPr>
              <a:tblGrid>
                <a:gridCol w="3096344"/>
                <a:gridCol w="4142656"/>
              </a:tblGrid>
              <a:tr h="0">
                <a:tc>
                  <a:txBody>
                    <a:bodyPr/>
                    <a:lstStyle/>
                    <a:p>
                      <a:pPr>
                        <a:spcAft>
                          <a:spcPts val="0"/>
                        </a:spcAft>
                      </a:pPr>
                      <a:endParaRPr lang="pl-PL" sz="1600" dirty="0">
                        <a:effectLst/>
                        <a:latin typeface="Times New Roman"/>
                        <a:ea typeface="Times New Roman"/>
                      </a:endParaRPr>
                    </a:p>
                  </a:txBody>
                  <a:tcPr marL="9525" marR="9525" marT="9525" marB="9525" anchor="ctr"/>
                </a:tc>
                <a:tc>
                  <a:txBody>
                    <a:bodyPr/>
                    <a:lstStyle/>
                    <a:p>
                      <a:pPr>
                        <a:spcAft>
                          <a:spcPts val="0"/>
                        </a:spcAft>
                      </a:pPr>
                      <a:r>
                        <a:rPr lang="pl-PL" sz="2200" dirty="0" smtClean="0">
                          <a:effectLst/>
                        </a:rPr>
                        <a:t>czyli </a:t>
                      </a:r>
                      <a:r>
                        <a:rPr lang="pl-PL" sz="2200" dirty="0">
                          <a:effectLst/>
                        </a:rPr>
                        <a:t>rozkład </a:t>
                      </a:r>
                      <a:r>
                        <a:rPr lang="pl-PL" sz="2200" dirty="0" smtClean="0">
                          <a:effectLst/>
                        </a:rPr>
                        <a:t>reszt </a:t>
                      </a:r>
                      <a:r>
                        <a:rPr lang="pl-PL" sz="2200" dirty="0">
                          <a:effectLst/>
                        </a:rPr>
                        <a:t>jest symetryczny</a:t>
                      </a:r>
                      <a:r>
                        <a:rPr lang="pl-PL" sz="1600" dirty="0">
                          <a:effectLst/>
                        </a:rPr>
                        <a:t>; </a:t>
                      </a:r>
                      <a:endParaRPr lang="pl-PL" sz="1200" dirty="0">
                        <a:effectLst/>
                        <a:latin typeface="Times New Roman"/>
                        <a:ea typeface="Times New Roman"/>
                      </a:endParaRPr>
                    </a:p>
                  </a:txBody>
                  <a:tcPr marL="9525" marR="9525" marT="9525" marB="9525" anchor="ctr"/>
                </a:tc>
              </a:tr>
            </a:tbl>
          </a:graphicData>
        </a:graphic>
      </p:graphicFrame>
      <p:pic>
        <p:nvPicPr>
          <p:cNvPr id="7170" name="Picture 2" descr="D:\ekonometria\wybrane własności\symetria\symetria_pliki\image002.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763688" y="2556903"/>
            <a:ext cx="1172716" cy="651509"/>
          </a:xfrm>
          <a:prstGeom prst="rect">
            <a:avLst/>
          </a:prstGeom>
          <a:noFill/>
          <a:extLst>
            <a:ext uri="{909E8E84-426E-40DD-AFC4-6F175D3DCCD1}">
              <a14:hiddenFill xmlns:a14="http://schemas.microsoft.com/office/drawing/2010/main">
                <a:solidFill>
                  <a:srgbClr val="FFFFFF"/>
                </a:solidFill>
              </a14:hiddenFill>
            </a:ext>
          </a:extLst>
        </p:spPr>
      </p:pic>
      <p:pic>
        <p:nvPicPr>
          <p:cNvPr id="7169" name="Picture 1" descr="D:\ekonometria\wybrane własności\symetria\symetria_pliki\image004.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763688" y="3848208"/>
            <a:ext cx="1164957" cy="65121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457200" y="836712"/>
            <a:ext cx="760657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 celu zweryfikowania takiego założenia musimy posłużyć </a:t>
            </a:r>
          </a:p>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się odpowiednim</a:t>
            </a:r>
            <a:r>
              <a:rPr kumimoji="0" lang="pl-PL" altLang="pl-PL" sz="22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testem statystycznym. W tym przypadku </a:t>
            </a:r>
          </a:p>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statystyką testową będzie statystyka </a:t>
            </a:r>
            <a:r>
              <a:rPr kumimoji="0" lang="pl-PL" altLang="pl-PL" sz="2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t-Studenta</a:t>
            </a: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Formułujemy hipotezy:</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4"/>
          <p:cNvSpPr>
            <a:spLocks noChangeArrowheads="1"/>
          </p:cNvSpPr>
          <p:nvPr/>
        </p:nvSpPr>
        <p:spPr bwMode="auto">
          <a:xfrm>
            <a:off x="457200" y="43592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graphicFrame>
        <p:nvGraphicFramePr>
          <p:cNvPr id="9" name="Tabela 8"/>
          <p:cNvGraphicFramePr>
            <a:graphicFrameLocks noGrp="1"/>
          </p:cNvGraphicFramePr>
          <p:nvPr>
            <p:extLst>
              <p:ext uri="{D42A27DB-BD31-4B8C-83A1-F6EECF244321}">
                <p14:modId xmlns:p14="http://schemas.microsoft.com/office/powerpoint/2010/main" val="2007135871"/>
              </p:ext>
            </p:extLst>
          </p:nvPr>
        </p:nvGraphicFramePr>
        <p:xfrm>
          <a:off x="567690" y="5589240"/>
          <a:ext cx="7239000" cy="506730"/>
        </p:xfrm>
        <a:graphic>
          <a:graphicData uri="http://schemas.openxmlformats.org/drawingml/2006/table">
            <a:tbl>
              <a:tblPr>
                <a:tableStyleId>{5C22544A-7EE6-4342-B048-85BDC9FD1C3A}</a:tableStyleId>
              </a:tblPr>
              <a:tblGrid>
                <a:gridCol w="3619500"/>
                <a:gridCol w="3619500"/>
              </a:tblGrid>
              <a:tr h="0">
                <a:tc>
                  <a:txBody>
                    <a:bodyPr/>
                    <a:lstStyle/>
                    <a:p>
                      <a:pPr>
                        <a:spcAft>
                          <a:spcPts val="0"/>
                        </a:spcAft>
                      </a:pPr>
                      <a:endParaRPr lang="pl-PL" sz="1600" dirty="0">
                        <a:effectLst/>
                        <a:latin typeface="Times New Roman"/>
                        <a:ea typeface="Times New Roman"/>
                      </a:endParaRPr>
                    </a:p>
                  </a:txBody>
                  <a:tcPr marL="9525" marR="9525" marT="9525" marB="9525" anchor="ctr"/>
                </a:tc>
                <a:tc>
                  <a:txBody>
                    <a:bodyPr/>
                    <a:lstStyle/>
                    <a:p>
                      <a:pPr>
                        <a:spcAft>
                          <a:spcPts val="0"/>
                        </a:spcAft>
                      </a:pPr>
                      <a:r>
                        <a:rPr lang="pl-PL" sz="1600" dirty="0">
                          <a:effectLst/>
                        </a:rPr>
                        <a:t>- liczba reszt dodatnich (lub ujemnych</a:t>
                      </a:r>
                      <a:r>
                        <a:rPr lang="pl-PL" sz="1600" dirty="0" smtClean="0">
                          <a:effectLst/>
                        </a:rPr>
                        <a:t>). </a:t>
                      </a:r>
                      <a:endParaRPr lang="pl-PL" sz="1200" dirty="0">
                        <a:effectLst/>
                        <a:latin typeface="Times New Roman"/>
                        <a:ea typeface="Times New Roman"/>
                      </a:endParaRPr>
                    </a:p>
                  </a:txBody>
                  <a:tcPr marL="9525" marR="9525" marT="9525" marB="9525" anchor="ctr"/>
                </a:tc>
              </a:tr>
            </a:tbl>
          </a:graphicData>
        </a:graphic>
      </p:graphicFrame>
      <p:graphicFrame>
        <p:nvGraphicFramePr>
          <p:cNvPr id="10" name="Tabela 9"/>
          <p:cNvGraphicFramePr>
            <a:graphicFrameLocks noGrp="1"/>
          </p:cNvGraphicFramePr>
          <p:nvPr>
            <p:extLst>
              <p:ext uri="{D42A27DB-BD31-4B8C-83A1-F6EECF244321}">
                <p14:modId xmlns:p14="http://schemas.microsoft.com/office/powerpoint/2010/main" val="3238755977"/>
              </p:ext>
            </p:extLst>
          </p:nvPr>
        </p:nvGraphicFramePr>
        <p:xfrm>
          <a:off x="611560" y="5157192"/>
          <a:ext cx="7084640" cy="262890"/>
        </p:xfrm>
        <a:graphic>
          <a:graphicData uri="http://schemas.openxmlformats.org/drawingml/2006/table">
            <a:tbl>
              <a:tblPr>
                <a:tableStyleId>{5C22544A-7EE6-4342-B048-85BDC9FD1C3A}</a:tableStyleId>
              </a:tblPr>
              <a:tblGrid>
                <a:gridCol w="3542320"/>
                <a:gridCol w="3542320"/>
              </a:tblGrid>
              <a:tr h="0">
                <a:tc>
                  <a:txBody>
                    <a:bodyPr/>
                    <a:lstStyle/>
                    <a:p>
                      <a:pPr>
                        <a:spcAft>
                          <a:spcPts val="0"/>
                        </a:spcAft>
                      </a:pPr>
                      <a:endParaRPr lang="pl-PL" sz="1600" dirty="0">
                        <a:effectLst/>
                        <a:latin typeface="Times New Roman"/>
                        <a:ea typeface="Times New Roman"/>
                      </a:endParaRPr>
                    </a:p>
                  </a:txBody>
                  <a:tcPr marL="9525" marR="9525" marT="9525" marB="9525" anchor="ctr"/>
                </a:tc>
                <a:tc>
                  <a:txBody>
                    <a:bodyPr/>
                    <a:lstStyle/>
                    <a:p>
                      <a:pPr>
                        <a:spcAft>
                          <a:spcPts val="0"/>
                        </a:spcAft>
                      </a:pPr>
                      <a:r>
                        <a:rPr lang="pl-PL" sz="1600" dirty="0">
                          <a:effectLst/>
                        </a:rPr>
                        <a:t>- całkowita liczba </a:t>
                      </a:r>
                      <a:r>
                        <a:rPr lang="pl-PL" sz="1600" dirty="0" smtClean="0">
                          <a:effectLst/>
                        </a:rPr>
                        <a:t>reszt;</a:t>
                      </a:r>
                      <a:endParaRPr lang="pl-PL" sz="1200" dirty="0">
                        <a:effectLst/>
                        <a:latin typeface="Times New Roman"/>
                        <a:ea typeface="Times New Roman"/>
                      </a:endParaRPr>
                    </a:p>
                  </a:txBody>
                  <a:tcPr marL="9525" marR="9525" marT="9525" marB="9525" anchor="ctr"/>
                </a:tc>
              </a:tr>
            </a:tbl>
          </a:graphicData>
        </a:graphic>
      </p:graphicFrame>
      <p:pic>
        <p:nvPicPr>
          <p:cNvPr id="7174" name="Picture 6" descr="D:\ekonometria\wybrane własności\symetria\symetria_pliki\image006.gif"/>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2201181" y="5666495"/>
            <a:ext cx="385508" cy="338495"/>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D:\ekonometria\wybrane własności\symetria\symetria_pliki\image008.gif"/>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2232096" y="5129869"/>
            <a:ext cx="323679" cy="28420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8"/>
          <p:cNvSpPr>
            <a:spLocks noChangeArrowheads="1"/>
          </p:cNvSpPr>
          <p:nvPr/>
        </p:nvSpPr>
        <p:spPr bwMode="auto">
          <a:xfrm>
            <a:off x="457200" y="43592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Tree>
    <p:extLst>
      <p:ext uri="{BB962C8B-B14F-4D97-AF65-F5344CB8AC3E}">
        <p14:creationId xmlns:p14="http://schemas.microsoft.com/office/powerpoint/2010/main" val="3432072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7239000" cy="1143000"/>
          </a:xfrm>
        </p:spPr>
        <p:txBody>
          <a:bodyPr>
            <a:normAutofit fontScale="90000"/>
          </a:bodyPr>
          <a:lstStyle/>
          <a:p>
            <a:r>
              <a:rPr lang="pl-PL" dirty="0" smtClean="0"/>
              <a:t>Wartość statystyki testowej</a:t>
            </a:r>
            <a:endParaRPr lang="pl-PL" dirty="0"/>
          </a:p>
        </p:txBody>
      </p:sp>
      <p:sp>
        <p:nvSpPr>
          <p:cNvPr id="3" name="Symbol zastępczy zawartości 2"/>
          <p:cNvSpPr>
            <a:spLocks noGrp="1"/>
          </p:cNvSpPr>
          <p:nvPr>
            <p:ph idx="1"/>
          </p:nvPr>
        </p:nvSpPr>
        <p:spPr/>
        <p:txBody>
          <a:bodyPr/>
          <a:lstStyle/>
          <a:p>
            <a:pPr marL="0" indent="0">
              <a:buNone/>
            </a:pPr>
            <a:r>
              <a:rPr lang="pl-PL" dirty="0"/>
              <a:t>Kolejnym krokiem jest obliczenie wartości statystyki testowej - za pomocą następującego wzoru</a:t>
            </a:r>
            <a:r>
              <a:rPr lang="pl-PL" dirty="0" smtClean="0"/>
              <a:t>:</a:t>
            </a:r>
          </a:p>
          <a:p>
            <a:pPr marL="0" indent="0">
              <a:buNone/>
            </a:pPr>
            <a:endParaRPr lang="pl-PL" dirty="0"/>
          </a:p>
          <a:p>
            <a:pPr marL="0" indent="0">
              <a:buNone/>
            </a:pPr>
            <a:endParaRPr lang="pl-PL" dirty="0"/>
          </a:p>
        </p:txBody>
      </p:sp>
      <p:pic>
        <p:nvPicPr>
          <p:cNvPr id="8193" name="Picture 1" descr="D:\ekonometria\wybrane własności\symetria\symetria_pliki\image010.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627784" y="3068960"/>
            <a:ext cx="1981324" cy="1952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4463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707121" y="786190"/>
            <a:ext cx="7056739"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Po obliczeniu wartości statystyki testowej odczytujemy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 tablic przy założonym poziomie istotności alfa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wartość krytyczną statystyki testowej.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Dla próby małej o liczebności n &lt; 30 </a:t>
            </a:r>
          </a:p>
          <a:p>
            <a:pPr lvl="0"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statystyka testowa przy założeniu prawdziwości </a:t>
            </a:r>
          </a:p>
          <a:p>
            <a:pPr lvl="0"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hipotezy zerowej ma rozkład t-Studenta </a:t>
            </a:r>
          </a:p>
          <a:p>
            <a:pPr lvl="0"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 n-1 stopniach </a:t>
            </a:r>
            <a:r>
              <a:rPr lang="pl-PL" altLang="pl-PL" sz="2200" dirty="0" smtClean="0">
                <a:latin typeface="Arial" pitchFamily="34" charset="0"/>
                <a:ea typeface="Times New Roman" pitchFamily="18" charset="0"/>
                <a:cs typeface="Arial" pitchFamily="34" charset="0"/>
              </a:rPr>
              <a:t>s</a:t>
            </a: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wobody. </a:t>
            </a:r>
          </a:p>
          <a:p>
            <a:pPr algn="ctr" fontAlgn="base">
              <a:spcBef>
                <a:spcPct val="0"/>
              </a:spcBef>
              <a:spcAft>
                <a:spcPct val="0"/>
              </a:spcAft>
            </a:pPr>
            <a:endParaRPr lang="pl-PL" sz="2200" dirty="0">
              <a:latin typeface="Arial" pitchFamily="34" charset="0"/>
              <a:cs typeface="Arial" pitchFamily="34" charset="0"/>
            </a:endParaRPr>
          </a:p>
          <a:p>
            <a:pPr algn="ctr" fontAlgn="base">
              <a:spcBef>
                <a:spcPct val="0"/>
              </a:spcBef>
              <a:spcAft>
                <a:spcPct val="0"/>
              </a:spcAft>
            </a:pPr>
            <a:r>
              <a:rPr lang="pl-PL" sz="2200" dirty="0" smtClean="0"/>
              <a:t>W przypadku próby dużej o liczebności n &gt; 30</a:t>
            </a:r>
            <a:br>
              <a:rPr lang="pl-PL" sz="2200" dirty="0" smtClean="0"/>
            </a:br>
            <a:r>
              <a:rPr lang="pl-PL" sz="2200" dirty="0" smtClean="0"/>
              <a:t>statystyka testowa ma rozkład normalny </a:t>
            </a:r>
          </a:p>
          <a:p>
            <a:pPr algn="ctr" fontAlgn="base">
              <a:spcBef>
                <a:spcPct val="0"/>
              </a:spcBef>
              <a:spcAft>
                <a:spcPct val="0"/>
              </a:spcAft>
            </a:pPr>
            <a:r>
              <a:rPr lang="pl-PL" sz="2200" dirty="0" smtClean="0"/>
              <a:t>i posłużymy się wówczas wartością statystyki U, </a:t>
            </a:r>
          </a:p>
          <a:p>
            <a:pPr algn="ctr" fontAlgn="base">
              <a:spcBef>
                <a:spcPct val="0"/>
              </a:spcBef>
              <a:spcAft>
                <a:spcPct val="0"/>
              </a:spcAft>
            </a:pPr>
            <a:r>
              <a:rPr lang="pl-PL" sz="2200" dirty="0" smtClean="0"/>
              <a:t>(możemy odczytać ją z tablic t-Studenta </a:t>
            </a:r>
          </a:p>
          <a:p>
            <a:pPr algn="ctr" fontAlgn="base">
              <a:spcBef>
                <a:spcPct val="0"/>
              </a:spcBef>
              <a:spcAft>
                <a:spcPct val="0"/>
              </a:spcAft>
            </a:pPr>
            <a:r>
              <a:rPr lang="pl-PL" sz="2200" dirty="0" smtClean="0"/>
              <a:t>dla liczby stopni swobody równej nieskończoność).</a:t>
            </a:r>
          </a:p>
          <a:p>
            <a:pPr lvl="0" algn="ctr" fontAlgn="base">
              <a:spcBef>
                <a:spcPct val="0"/>
              </a:spcBef>
              <a:spcAft>
                <a:spcPct val="0"/>
              </a:spcAft>
            </a:pPr>
            <a:endPar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algn="ctr" fontAlgn="base">
              <a:spcBef>
                <a:spcPct val="0"/>
              </a:spcBef>
              <a:spcAft>
                <a:spcPct val="0"/>
              </a:spcAf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748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D:\ekonometria\wybrane własności\symetria\symetria_pliki\image024.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067944" y="1772816"/>
            <a:ext cx="2019300" cy="6032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4509" y="1124744"/>
            <a:ext cx="7766870"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cs typeface="Arial" pitchFamily="34" charset="0"/>
              </a:rPr>
              <a:t>Jeżeli spełniony jest warunek: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pl-PL" altLang="pl-PL" sz="2200"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pl-PL" altLang="pl-PL" sz="2200" dirty="0">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czyli obliczona wartość statystyki testowej należy do strefy </a:t>
            </a:r>
          </a:p>
          <a:p>
            <a:pPr marL="0" marR="0" lvl="0" indent="0" algn="ctr" defTabSz="914400" rtl="0" eaLnBrk="0" fontAlgn="base" latinLnBrk="0" hangingPunct="0">
              <a:lnSpc>
                <a:spcPct val="100000"/>
              </a:lnSpc>
              <a:spcBef>
                <a:spcPct val="0"/>
              </a:spcBef>
              <a:spcAft>
                <a:spcPct val="0"/>
              </a:spcAft>
              <a:buClrTx/>
              <a:buSzTx/>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wahań losowych, to nie ma podstaw do odrzucenia hipotezy </a:t>
            </a:r>
          </a:p>
          <a:p>
            <a:pPr marL="0" marR="0" lvl="0" indent="0" algn="ctr" defTabSz="914400" rtl="0" eaLnBrk="0" fontAlgn="base" latinLnBrk="0" hangingPunct="0">
              <a:lnSpc>
                <a:spcPct val="100000"/>
              </a:lnSpc>
              <a:spcBef>
                <a:spcPct val="0"/>
              </a:spcBef>
              <a:spcAft>
                <a:spcPct val="0"/>
              </a:spcAft>
              <a:buClrTx/>
              <a:buSzTx/>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zerowej czyli rozkład reszt w modelu nie odbiega w sposób </a:t>
            </a:r>
          </a:p>
          <a:p>
            <a:pPr marL="0" marR="0" lvl="0" indent="0" algn="ctr" defTabSz="914400" rtl="0" eaLnBrk="0" fontAlgn="base" latinLnBrk="0" hangingPunct="0">
              <a:lnSpc>
                <a:spcPct val="100000"/>
              </a:lnSpc>
              <a:spcBef>
                <a:spcPct val="0"/>
              </a:spcBef>
              <a:spcAft>
                <a:spcPct val="0"/>
              </a:spcAft>
              <a:buClrTx/>
              <a:buSzTx/>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statystycznie istotny od rozkładu symetrycznego; </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77381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ekonometria\wybrane własności\symetria\symetria_pliki\image026.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91880" y="2293275"/>
            <a:ext cx="1219200" cy="603250"/>
          </a:xfrm>
          <a:prstGeom prst="rect">
            <a:avLst/>
          </a:prstGeom>
          <a:noFill/>
          <a:extLst>
            <a:ext uri="{909E8E84-426E-40DD-AFC4-6F175D3DCCD1}">
              <a14:hiddenFill xmlns:a14="http://schemas.microsoft.com/office/drawing/2010/main">
                <a:solidFill>
                  <a:srgbClr val="FFFFFF"/>
                </a:solidFill>
              </a14:hiddenFill>
            </a:ext>
          </a:extLst>
        </p:spPr>
      </p:pic>
      <p:pic>
        <p:nvPicPr>
          <p:cNvPr id="11265" name="Picture 1" descr="D:\ekonometria\wybrane własności\symetria\symetria_pliki\image028.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331640" y="2327672"/>
            <a:ext cx="1119718" cy="62445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395536" y="1015740"/>
            <a:ext cx="7282763"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Jeżeli spełniony jest któryś z wymienionych warunków: </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76981" y="3789040"/>
            <a:ext cx="8048998"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czyli wartość statystyki testowej należy do któregoś ze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zbiorów krytycznych, to istnieją podstawy do odrzucenia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hipotezy zerowej, prawdziwa zatem jest hipoteza alternatywna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zakładająca, że rozkład reszt w modelu odbiega w sposób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statystycznie istotny od rozkładu symetrycznego.</a:t>
            </a:r>
            <a:r>
              <a:rPr kumimoji="0" lang="pl-PL" altLang="pl-PL" sz="2200" b="0" i="0" u="none" strike="noStrike" cap="none" normalizeH="0" baseline="0" dirty="0" smtClean="0">
                <a:ln>
                  <a:noFill/>
                </a:ln>
                <a:solidFill>
                  <a:schemeClr val="tx1"/>
                </a:solidFill>
                <a:effectLst/>
                <a:latin typeface="Arial" pitchFamily="34" charset="0"/>
                <a:cs typeface="Arial" pitchFamily="34" charset="0"/>
              </a:rPr>
              <a:t> </a:t>
            </a:r>
          </a:p>
        </p:txBody>
      </p:sp>
      <p:sp>
        <p:nvSpPr>
          <p:cNvPr id="8" name="pole tekstowe 7"/>
          <p:cNvSpPr txBox="1"/>
          <p:nvPr/>
        </p:nvSpPr>
        <p:spPr>
          <a:xfrm>
            <a:off x="2699792" y="2411596"/>
            <a:ext cx="506870" cy="369332"/>
          </a:xfrm>
          <a:prstGeom prst="rect">
            <a:avLst/>
          </a:prstGeom>
          <a:noFill/>
        </p:spPr>
        <p:txBody>
          <a:bodyPr wrap="none" rtlCol="0">
            <a:spAutoFit/>
          </a:bodyPr>
          <a:lstStyle/>
          <a:p>
            <a:r>
              <a:rPr lang="pl-PL" dirty="0" smtClean="0"/>
              <a:t>lub</a:t>
            </a:r>
            <a:endParaRPr lang="pl-PL" dirty="0"/>
          </a:p>
        </p:txBody>
      </p:sp>
    </p:spTree>
    <p:extLst>
      <p:ext uri="{BB962C8B-B14F-4D97-AF65-F5344CB8AC3E}">
        <p14:creationId xmlns:p14="http://schemas.microsoft.com/office/powerpoint/2010/main" val="634310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dirty="0"/>
              <a:t>W celu sprawdzenia, czy między składnikami </a:t>
            </a:r>
            <a:r>
              <a:rPr lang="pl-PL" dirty="0" err="1"/>
              <a:t>resztowymi</a:t>
            </a:r>
            <a:r>
              <a:rPr lang="pl-PL" dirty="0"/>
              <a:t> analizowanego modelu występuje autokorelacja, możemy zastosować test </a:t>
            </a:r>
            <a:r>
              <a:rPr lang="pl-PL" b="1" dirty="0" err="1"/>
              <a:t>Durbina</a:t>
            </a:r>
            <a:r>
              <a:rPr lang="pl-PL" b="1" dirty="0"/>
              <a:t> - Watsona</a:t>
            </a:r>
            <a:r>
              <a:rPr lang="pl-PL" dirty="0"/>
              <a:t>. </a:t>
            </a:r>
          </a:p>
          <a:p>
            <a:endParaRPr lang="pl-PL" dirty="0" smtClean="0"/>
          </a:p>
          <a:p>
            <a:pPr marL="0" indent="0">
              <a:buNone/>
            </a:pPr>
            <a:r>
              <a:rPr lang="pl-PL" dirty="0" smtClean="0"/>
              <a:t>Na kolejnych slajdach przedstawiona </a:t>
            </a:r>
            <a:r>
              <a:rPr lang="pl-PL" dirty="0"/>
              <a:t>zostanie procedura sprawdzająca występowanie w modelu autokorelacji pierwszego rzędu, czyli korelowania reszt bezpośrednio ze sobą sąsiadujących (z okresu t oraz t-1</a:t>
            </a:r>
            <a:r>
              <a:rPr lang="pl-PL" dirty="0" smtClean="0"/>
              <a:t>). </a:t>
            </a:r>
            <a:endParaRPr lang="pl-PL" dirty="0"/>
          </a:p>
          <a:p>
            <a:pPr marL="0" indent="0">
              <a:buNone/>
            </a:pPr>
            <a:endParaRPr lang="pl-PL" dirty="0"/>
          </a:p>
        </p:txBody>
      </p:sp>
      <p:sp>
        <p:nvSpPr>
          <p:cNvPr id="4" name="Tytuł 3"/>
          <p:cNvSpPr>
            <a:spLocks noGrp="1"/>
          </p:cNvSpPr>
          <p:nvPr>
            <p:ph type="title"/>
          </p:nvPr>
        </p:nvSpPr>
        <p:spPr>
          <a:xfrm>
            <a:off x="467544" y="620688"/>
            <a:ext cx="7239000" cy="1143000"/>
          </a:xfrm>
        </p:spPr>
        <p:txBody>
          <a:bodyPr>
            <a:normAutofit fontScale="90000"/>
          </a:bodyPr>
          <a:lstStyle/>
          <a:p>
            <a:r>
              <a:rPr lang="pl-PL" dirty="0"/>
              <a:t>Badanie autokorelacji </a:t>
            </a:r>
            <a:r>
              <a:rPr lang="pl-PL" dirty="0" err="1"/>
              <a:t>resztowej</a:t>
            </a:r>
            <a:r>
              <a:rPr lang="pl-PL" dirty="0"/>
              <a:t/>
            </a:r>
            <a:br>
              <a:rPr lang="pl-PL" dirty="0"/>
            </a:br>
            <a:endParaRPr lang="pl-PL" dirty="0"/>
          </a:p>
        </p:txBody>
      </p:sp>
    </p:spTree>
    <p:extLst>
      <p:ext uri="{BB962C8B-B14F-4D97-AF65-F5344CB8AC3E}">
        <p14:creationId xmlns:p14="http://schemas.microsoft.com/office/powerpoint/2010/main" val="2230441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Badanie autokorelacji </a:t>
            </a:r>
            <a:r>
              <a:rPr lang="pl-PL" dirty="0" err="1"/>
              <a:t>resztowej</a:t>
            </a:r>
            <a:endParaRPr lang="pl-PL" dirty="0"/>
          </a:p>
        </p:txBody>
      </p:sp>
      <p:sp>
        <p:nvSpPr>
          <p:cNvPr id="3" name="Symbol zastępczy zawartości 2"/>
          <p:cNvSpPr>
            <a:spLocks noGrp="1"/>
          </p:cNvSpPr>
          <p:nvPr>
            <p:ph idx="1"/>
          </p:nvPr>
        </p:nvSpPr>
        <p:spPr>
          <a:xfrm>
            <a:off x="467544" y="1844824"/>
            <a:ext cx="7239000" cy="4846320"/>
          </a:xfrm>
        </p:spPr>
        <p:txBody>
          <a:bodyPr/>
          <a:lstStyle/>
          <a:p>
            <a:pPr marL="0" indent="0" algn="ctr">
              <a:buNone/>
            </a:pPr>
            <a:r>
              <a:rPr lang="pl-PL" dirty="0"/>
              <a:t>Aby w sposób poprawny zastosować ten test, analizowany model ekonometryczny musi posiadać wyraz wolny, składnik </a:t>
            </a:r>
            <a:r>
              <a:rPr lang="pl-PL" dirty="0" err="1"/>
              <a:t>resztowy</a:t>
            </a:r>
            <a:r>
              <a:rPr lang="pl-PL" dirty="0"/>
              <a:t> musi mieć rozkład </a:t>
            </a:r>
            <a:r>
              <a:rPr lang="pl-PL" dirty="0" smtClean="0"/>
              <a:t>normalny, </a:t>
            </a:r>
            <a:r>
              <a:rPr lang="pl-PL" dirty="0"/>
              <a:t>a w charakterze zmiennej objaśniającej nie może występować opóźniona zmienna objaśniana.</a:t>
            </a:r>
          </a:p>
        </p:txBody>
      </p:sp>
    </p:spTree>
    <p:extLst>
      <p:ext uri="{BB962C8B-B14F-4D97-AF65-F5344CB8AC3E}">
        <p14:creationId xmlns:p14="http://schemas.microsoft.com/office/powerpoint/2010/main" val="2049960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D:\ekonometria\wybrane własności\autoko_pliki\image002.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99592" y="1421646"/>
            <a:ext cx="2019300" cy="781050"/>
          </a:xfrm>
          <a:prstGeom prst="rect">
            <a:avLst/>
          </a:prstGeom>
          <a:noFill/>
          <a:extLst>
            <a:ext uri="{909E8E84-426E-40DD-AFC4-6F175D3DCCD1}">
              <a14:hiddenFill xmlns:a14="http://schemas.microsoft.com/office/drawing/2010/main">
                <a:solidFill>
                  <a:srgbClr val="FFFFFF"/>
                </a:solidFill>
              </a14:hiddenFill>
            </a:ext>
          </a:extLst>
        </p:spPr>
      </p:pic>
      <p:pic>
        <p:nvPicPr>
          <p:cNvPr id="12289" name="Picture 1" descr="D:\ekonometria\wybrane własności\autoko_pliki\image004.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99592" y="2420888"/>
            <a:ext cx="2476500" cy="13716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374019" y="764704"/>
            <a:ext cx="348076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Formułujemy hipotezy:</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4"/>
          <p:cNvSpPr>
            <a:spLocks noChangeArrowheads="1"/>
          </p:cNvSpPr>
          <p:nvPr/>
        </p:nvSpPr>
        <p:spPr bwMode="auto">
          <a:xfrm>
            <a:off x="3491880" y="1361092"/>
            <a:ext cx="45063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czyli autokorelacja rzędu pierwszego </a:t>
            </a:r>
          </a:p>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nie występuje (współczynnik autokorelacji </a:t>
            </a:r>
          </a:p>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resztowej</a:t>
            </a: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jest statystycznie nieistotny); </a:t>
            </a:r>
            <a:endParaRPr kumimoji="0" lang="pl-PL" altLang="pl-PL"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5"/>
          <p:cNvSpPr>
            <a:spLocks noChangeArrowheads="1"/>
          </p:cNvSpPr>
          <p:nvPr/>
        </p:nvSpPr>
        <p:spPr bwMode="auto">
          <a:xfrm>
            <a:off x="755576" y="4057129"/>
            <a:ext cx="6575839"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czyli autokorelacja rzędu pierwszego występuje</a:t>
            </a:r>
          </a:p>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(współczynnik autokorelacji jest statystycznie istotny).</a:t>
            </a:r>
          </a:p>
          <a:p>
            <a:pPr marR="0" lvl="0" algn="l" defTabSz="914400" rtl="0" eaLnBrk="1" fontAlgn="base" latinLnBrk="0" hangingPunct="1">
              <a:lnSpc>
                <a:spcPct val="100000"/>
              </a:lnSpc>
              <a:spcBef>
                <a:spcPct val="0"/>
              </a:spcBef>
              <a:spcAft>
                <a:spcPct val="0"/>
              </a:spcAft>
              <a:buClrTx/>
              <a:buSzTx/>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Rodzaj hipotezy alternatywnej można ustalić w oparciu </a:t>
            </a:r>
          </a:p>
          <a:p>
            <a:pPr lvl="0" fontAlgn="base">
              <a:spcBef>
                <a:spcPct val="0"/>
              </a:spcBef>
              <a:spcAft>
                <a:spcPct val="0"/>
              </a:spcAf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 znak współczynnika autokorelacji</a:t>
            </a:r>
            <a:r>
              <a:rPr kumimoji="0" lang="pl-PL" altLang="pl-PL"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lang="pl-PL" dirty="0" smtClean="0">
                <a:latin typeface="Arial" panose="020B0604020202020204" pitchFamily="34" charset="0"/>
                <a:cs typeface="Arial" panose="020B0604020202020204" pitchFamily="34" charset="0"/>
              </a:rPr>
              <a:t>lub </a:t>
            </a:r>
            <a:r>
              <a:rPr lang="pl-PL" dirty="0">
                <a:latin typeface="Arial" panose="020B0604020202020204" pitchFamily="34" charset="0"/>
                <a:cs typeface="Arial" panose="020B0604020202020204" pitchFamily="34" charset="0"/>
              </a:rPr>
              <a:t>na podstawie </a:t>
            </a:r>
            <a:r>
              <a:rPr lang="pl-PL" dirty="0" smtClean="0">
                <a:latin typeface="Arial" panose="020B0604020202020204" pitchFamily="34" charset="0"/>
                <a:cs typeface="Arial" panose="020B0604020202020204" pitchFamily="34" charset="0"/>
              </a:rPr>
              <a:t>podanej </a:t>
            </a:r>
          </a:p>
          <a:p>
            <a:pPr lvl="0" fontAlgn="base">
              <a:spcBef>
                <a:spcPct val="0"/>
              </a:spcBef>
              <a:spcAft>
                <a:spcPct val="0"/>
              </a:spcAft>
            </a:pPr>
            <a:r>
              <a:rPr lang="pl-PL" dirty="0" smtClean="0">
                <a:latin typeface="Arial" panose="020B0604020202020204" pitchFamily="34" charset="0"/>
                <a:cs typeface="Arial" panose="020B0604020202020204" pitchFamily="34" charset="0"/>
              </a:rPr>
              <a:t>na kolejnym slajdzie statystyki </a:t>
            </a:r>
            <a:r>
              <a:rPr lang="pl-PL" dirty="0">
                <a:latin typeface="Arial" panose="020B0604020202020204" pitchFamily="34" charset="0"/>
                <a:cs typeface="Arial" panose="020B0604020202020204" pitchFamily="34" charset="0"/>
              </a:rPr>
              <a:t>testu </a:t>
            </a:r>
            <a:r>
              <a:rPr lang="pl-PL" dirty="0" err="1">
                <a:latin typeface="Arial" panose="020B0604020202020204" pitchFamily="34" charset="0"/>
                <a:cs typeface="Arial" panose="020B0604020202020204" pitchFamily="34" charset="0"/>
              </a:rPr>
              <a:t>Durbina</a:t>
            </a:r>
            <a:r>
              <a:rPr lang="pl-PL" dirty="0">
                <a:latin typeface="Arial" panose="020B0604020202020204" pitchFamily="34" charset="0"/>
                <a:cs typeface="Arial" panose="020B0604020202020204" pitchFamily="34" charset="0"/>
              </a:rPr>
              <a:t> - Watsona </a:t>
            </a:r>
            <a:endParaRPr lang="pl-PL" dirty="0" smtClean="0">
              <a:latin typeface="Arial" panose="020B0604020202020204" pitchFamily="34" charset="0"/>
              <a:cs typeface="Arial" panose="020B0604020202020204" pitchFamily="34" charset="0"/>
            </a:endParaRPr>
          </a:p>
          <a:p>
            <a:pPr lvl="0" fontAlgn="base">
              <a:spcBef>
                <a:spcPct val="0"/>
              </a:spcBef>
              <a:spcAft>
                <a:spcPct val="0"/>
              </a:spcAft>
            </a:pPr>
            <a:r>
              <a:rPr lang="pl-PL" dirty="0" smtClean="0">
                <a:latin typeface="Arial" panose="020B0604020202020204" pitchFamily="34" charset="0"/>
                <a:cs typeface="Arial" panose="020B0604020202020204" pitchFamily="34" charset="0"/>
              </a:rPr>
              <a:t>(</a:t>
            </a:r>
            <a:r>
              <a:rPr lang="pl-PL" dirty="0">
                <a:latin typeface="Arial" panose="020B0604020202020204" pitchFamily="34" charset="0"/>
                <a:cs typeface="Arial" panose="020B0604020202020204" pitchFamily="34" charset="0"/>
              </a:rPr>
              <a:t>dla autokorelacji pierwszego rzędu). </a:t>
            </a:r>
            <a:endParaRPr kumimoji="0" lang="pl-PL" altLang="pl-PL"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02530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8640"/>
            <a:ext cx="7239000" cy="1143000"/>
          </a:xfrm>
        </p:spPr>
        <p:txBody>
          <a:bodyPr/>
          <a:lstStyle/>
          <a:p>
            <a:r>
              <a:rPr lang="pl-PL" dirty="0" smtClean="0"/>
              <a:t>Statystyka testowa</a:t>
            </a:r>
            <a:endParaRPr lang="pl-PL" dirty="0"/>
          </a:p>
        </p:txBody>
      </p:sp>
      <p:sp>
        <p:nvSpPr>
          <p:cNvPr id="3" name="Symbol zastępczy zawartości 2"/>
          <p:cNvSpPr>
            <a:spLocks noGrp="1"/>
          </p:cNvSpPr>
          <p:nvPr>
            <p:ph idx="1"/>
          </p:nvPr>
        </p:nvSpPr>
        <p:spPr/>
        <p:txBody>
          <a:bodyPr/>
          <a:lstStyle/>
          <a:p>
            <a:pPr marL="0" indent="0">
              <a:buNone/>
            </a:pPr>
            <a:r>
              <a:rPr lang="pl-PL" dirty="0"/>
              <a:t>W teście tym statystyką testową jest statystyka </a:t>
            </a:r>
            <a:r>
              <a:rPr lang="pl-PL" dirty="0" err="1"/>
              <a:t>Durbina</a:t>
            </a:r>
            <a:r>
              <a:rPr lang="pl-PL" dirty="0"/>
              <a:t> - Watsona, której wartość możemy obliczyć za pomocą następującego wzoru:</a:t>
            </a:r>
          </a:p>
          <a:p>
            <a:pPr marL="0" indent="0">
              <a:buNone/>
            </a:pPr>
            <a:r>
              <a:rPr lang="pl-PL" dirty="0"/>
              <a:t>                 </a:t>
            </a:r>
          </a:p>
        </p:txBody>
      </p:sp>
      <p:pic>
        <p:nvPicPr>
          <p:cNvPr id="13314" name="Picture 2" descr="image0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312822"/>
            <a:ext cx="2195930" cy="155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ole tekstowe 3"/>
          <p:cNvSpPr txBox="1"/>
          <p:nvPr/>
        </p:nvSpPr>
        <p:spPr>
          <a:xfrm>
            <a:off x="1619672" y="5517232"/>
            <a:ext cx="2646878" cy="923330"/>
          </a:xfrm>
          <a:prstGeom prst="rect">
            <a:avLst/>
          </a:prstGeom>
          <a:noFill/>
        </p:spPr>
        <p:txBody>
          <a:bodyPr wrap="none" rtlCol="0">
            <a:spAutoFit/>
          </a:bodyPr>
          <a:lstStyle/>
          <a:p>
            <a:r>
              <a:rPr lang="pl-PL" dirty="0" smtClean="0"/>
              <a:t>Gdzie:</a:t>
            </a:r>
          </a:p>
          <a:p>
            <a:r>
              <a:rPr lang="pl-PL" dirty="0" err="1" smtClean="0"/>
              <a:t>e</a:t>
            </a:r>
            <a:r>
              <a:rPr lang="pl-PL" sz="1400" dirty="0" err="1" smtClean="0"/>
              <a:t>i</a:t>
            </a:r>
            <a:r>
              <a:rPr lang="pl-PL" dirty="0" smtClean="0"/>
              <a:t> – kolejne reszty,</a:t>
            </a:r>
          </a:p>
          <a:p>
            <a:r>
              <a:rPr lang="pl-PL" dirty="0"/>
              <a:t>e</a:t>
            </a:r>
            <a:r>
              <a:rPr lang="pl-PL" sz="1200" dirty="0" smtClean="0"/>
              <a:t>i-1</a:t>
            </a:r>
            <a:r>
              <a:rPr lang="pl-PL" dirty="0" smtClean="0"/>
              <a:t> – reszta poprzednia.</a:t>
            </a:r>
            <a:endParaRPr lang="pl-PL" dirty="0"/>
          </a:p>
        </p:txBody>
      </p:sp>
    </p:spTree>
    <p:extLst>
      <p:ext uri="{BB962C8B-B14F-4D97-AF65-F5344CB8AC3E}">
        <p14:creationId xmlns:p14="http://schemas.microsoft.com/office/powerpoint/2010/main" val="2133359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lnSpcReduction="10000"/>
          </a:bodyPr>
          <a:lstStyle/>
          <a:p>
            <a:pPr marL="0" indent="0">
              <a:buNone/>
            </a:pPr>
            <a:r>
              <a:rPr lang="pl-PL" sz="2400" dirty="0"/>
              <a:t>W zależności </a:t>
            </a:r>
            <a:r>
              <a:rPr lang="pl-PL" sz="2400" dirty="0" smtClean="0"/>
              <a:t>od </a:t>
            </a:r>
            <a:r>
              <a:rPr lang="pl-PL" sz="2400" dirty="0"/>
              <a:t>wartości statystyki </a:t>
            </a:r>
            <a:r>
              <a:rPr lang="pl-PL" sz="2400" dirty="0" smtClean="0"/>
              <a:t>testowej d </a:t>
            </a:r>
            <a:r>
              <a:rPr lang="pl-PL" sz="2400" dirty="0"/>
              <a:t>możemy sprecyzować hipotezę alternatywną i tak</a:t>
            </a:r>
            <a:r>
              <a:rPr lang="pl-PL" sz="2400" dirty="0" smtClean="0"/>
              <a:t>:</a:t>
            </a:r>
          </a:p>
          <a:p>
            <a:pPr marL="0" indent="0">
              <a:buNone/>
            </a:pPr>
            <a:endParaRPr lang="pl-PL" sz="2400" dirty="0"/>
          </a:p>
          <a:p>
            <a:pPr marL="0" lvl="0" indent="0">
              <a:buNone/>
            </a:pPr>
            <a:r>
              <a:rPr lang="pl-PL" sz="2400" dirty="0"/>
              <a:t>Jeżeli  </a:t>
            </a:r>
            <a:r>
              <a:rPr lang="pl-PL" sz="2400" dirty="0" smtClean="0"/>
              <a:t>d &lt; 2 - </a:t>
            </a:r>
            <a:r>
              <a:rPr lang="pl-PL" sz="2400" dirty="0"/>
              <a:t>to może występować autokorelacja dodatnia,</a:t>
            </a:r>
          </a:p>
          <a:p>
            <a:pPr marL="0" indent="0">
              <a:buNone/>
            </a:pPr>
            <a:r>
              <a:rPr lang="pl-PL" sz="2400" dirty="0"/>
              <a:t>Jeżeli  </a:t>
            </a:r>
            <a:r>
              <a:rPr lang="pl-PL" sz="2400" dirty="0" smtClean="0"/>
              <a:t>d &gt; 2 - </a:t>
            </a:r>
            <a:r>
              <a:rPr lang="pl-PL" sz="2400" dirty="0"/>
              <a:t>to może występować autokorelacja ujemna</a:t>
            </a:r>
            <a:r>
              <a:rPr lang="pl-PL" sz="2400" dirty="0" smtClean="0"/>
              <a:t>.</a:t>
            </a:r>
          </a:p>
          <a:p>
            <a:pPr marL="0" indent="0">
              <a:buNone/>
            </a:pPr>
            <a:endParaRPr lang="pl-PL" sz="2400" dirty="0" smtClean="0"/>
          </a:p>
          <a:p>
            <a:pPr marL="0" indent="0">
              <a:buNone/>
            </a:pPr>
            <a:r>
              <a:rPr lang="pl-PL" sz="2400" dirty="0" smtClean="0"/>
              <a:t>Jeżeli</a:t>
            </a:r>
            <a:r>
              <a:rPr lang="pl-PL" sz="2400" dirty="0"/>
              <a:t>  d &gt; 2, </a:t>
            </a:r>
            <a:r>
              <a:rPr lang="pl-PL" sz="2400" dirty="0" smtClean="0"/>
              <a:t>czyli </a:t>
            </a:r>
            <a:r>
              <a:rPr lang="pl-PL" sz="2400" dirty="0"/>
              <a:t>w przypadku gdy może występować autokorelacja </a:t>
            </a:r>
            <a:r>
              <a:rPr lang="pl-PL" sz="2400" dirty="0" smtClean="0"/>
              <a:t>ujemna, </a:t>
            </a:r>
            <a:r>
              <a:rPr lang="pl-PL" sz="2400" dirty="0"/>
              <a:t>w celu weryfikacji hipotezy zerowej obliczmy wartość statystyki testowej d’ = 4 – d.</a:t>
            </a:r>
            <a:endParaRPr lang="pl-PL" sz="2200" dirty="0"/>
          </a:p>
        </p:txBody>
      </p:sp>
      <p:sp>
        <p:nvSpPr>
          <p:cNvPr id="4" name="Tytuł 1"/>
          <p:cNvSpPr>
            <a:spLocks noGrp="1"/>
          </p:cNvSpPr>
          <p:nvPr>
            <p:ph type="title"/>
          </p:nvPr>
        </p:nvSpPr>
        <p:spPr>
          <a:xfrm>
            <a:off x="323528" y="188640"/>
            <a:ext cx="7239000" cy="1143000"/>
          </a:xfrm>
        </p:spPr>
        <p:txBody>
          <a:bodyPr/>
          <a:lstStyle/>
          <a:p>
            <a:r>
              <a:rPr lang="pl-PL" dirty="0" smtClean="0"/>
              <a:t>Statystyka testowa</a:t>
            </a:r>
            <a:endParaRPr lang="pl-PL" dirty="0"/>
          </a:p>
        </p:txBody>
      </p:sp>
    </p:spTree>
    <p:extLst>
      <p:ext uri="{BB962C8B-B14F-4D97-AF65-F5344CB8AC3E}">
        <p14:creationId xmlns:p14="http://schemas.microsoft.com/office/powerpoint/2010/main" val="2048971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Model ekonometryczny</a:t>
            </a:r>
            <a:br>
              <a:rPr lang="pl-PL" dirty="0" smtClean="0"/>
            </a:br>
            <a:endParaRPr lang="pl-PL"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79712" y="1412776"/>
            <a:ext cx="3722789" cy="768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graphicFrame>
        <p:nvGraphicFramePr>
          <p:cNvPr id="5" name="Obiekt 4"/>
          <p:cNvGraphicFramePr>
            <a:graphicFrameLocks noChangeAspect="1"/>
          </p:cNvGraphicFramePr>
          <p:nvPr>
            <p:extLst>
              <p:ext uri="{D42A27DB-BD31-4B8C-83A1-F6EECF244321}">
                <p14:modId xmlns:p14="http://schemas.microsoft.com/office/powerpoint/2010/main" val="2293593204"/>
              </p:ext>
            </p:extLst>
          </p:nvPr>
        </p:nvGraphicFramePr>
        <p:xfrm>
          <a:off x="2411760" y="5085184"/>
          <a:ext cx="3311490" cy="648072"/>
        </p:xfrm>
        <a:graphic>
          <a:graphicData uri="http://schemas.openxmlformats.org/presentationml/2006/ole">
            <mc:AlternateContent xmlns:mc="http://schemas.openxmlformats.org/markup-compatibility/2006">
              <mc:Choice xmlns:v="urn:schemas-microsoft-com:vml" Requires="v">
                <p:oleObj spid="_x0000_s1106" name="Equation" r:id="rId4" imgW="1117600" imgH="228600" progId="Equation.DSMT4">
                  <p:embed/>
                </p:oleObj>
              </mc:Choice>
              <mc:Fallback>
                <p:oleObj name="Equation" r:id="rId4" imgW="1117600" imgH="2286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1760" y="5085184"/>
                        <a:ext cx="3311490" cy="648072"/>
                      </a:xfrm>
                      <a:prstGeom prst="rect">
                        <a:avLst/>
                      </a:prstGeom>
                      <a:noFill/>
                    </p:spPr>
                  </p:pic>
                </p:oleObj>
              </mc:Fallback>
            </mc:AlternateContent>
          </a:graphicData>
        </a:graphic>
      </p:graphicFrame>
      <p:sp>
        <p:nvSpPr>
          <p:cNvPr id="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8" name="pole tekstowe 7"/>
          <p:cNvSpPr txBox="1"/>
          <p:nvPr/>
        </p:nvSpPr>
        <p:spPr>
          <a:xfrm>
            <a:off x="971600" y="2564904"/>
            <a:ext cx="5976664" cy="1477328"/>
          </a:xfrm>
          <a:prstGeom prst="rect">
            <a:avLst/>
          </a:prstGeom>
          <a:noFill/>
        </p:spPr>
        <p:txBody>
          <a:bodyPr wrap="square" rtlCol="0">
            <a:spAutoFit/>
          </a:bodyPr>
          <a:lstStyle/>
          <a:p>
            <a:r>
              <a:rPr lang="pl-PL" dirty="0" smtClean="0"/>
              <a:t>Y – zmienna zależna</a:t>
            </a:r>
          </a:p>
          <a:p>
            <a:r>
              <a:rPr lang="pl-PL" dirty="0" smtClean="0"/>
              <a:t>X – zmienna niezależna</a:t>
            </a:r>
          </a:p>
          <a:p>
            <a:r>
              <a:rPr lang="el-GR" dirty="0" smtClean="0"/>
              <a:t>α</a:t>
            </a:r>
            <a:r>
              <a:rPr lang="pl-PL" sz="1200" dirty="0" smtClean="0"/>
              <a:t>0</a:t>
            </a:r>
            <a:r>
              <a:rPr lang="pl-PL" dirty="0" smtClean="0"/>
              <a:t> – parametr strukturalny modelu (wyraz wolny)</a:t>
            </a:r>
          </a:p>
          <a:p>
            <a:r>
              <a:rPr lang="el-GR" dirty="0" smtClean="0"/>
              <a:t>α</a:t>
            </a:r>
            <a:r>
              <a:rPr lang="pl-PL" sz="1200" dirty="0" smtClean="0"/>
              <a:t>1</a:t>
            </a:r>
            <a:r>
              <a:rPr lang="pl-PL" dirty="0" smtClean="0"/>
              <a:t> - parametr strukturalny modelu</a:t>
            </a:r>
            <a:endParaRPr lang="pl-PL" dirty="0"/>
          </a:p>
          <a:p>
            <a:r>
              <a:rPr lang="el-GR" dirty="0"/>
              <a:t>ε</a:t>
            </a:r>
            <a:r>
              <a:rPr lang="pl-PL" dirty="0" smtClean="0"/>
              <a:t> – składnik losowy </a:t>
            </a:r>
            <a:endParaRPr lang="pl-PL" dirty="0"/>
          </a:p>
        </p:txBody>
      </p:sp>
      <p:sp>
        <p:nvSpPr>
          <p:cNvPr id="9" name="pole tekstowe 8"/>
          <p:cNvSpPr txBox="1"/>
          <p:nvPr/>
        </p:nvSpPr>
        <p:spPr>
          <a:xfrm>
            <a:off x="755576" y="4323557"/>
            <a:ext cx="6447150" cy="923330"/>
          </a:xfrm>
          <a:prstGeom prst="rect">
            <a:avLst/>
          </a:prstGeom>
          <a:noFill/>
        </p:spPr>
        <p:txBody>
          <a:bodyPr wrap="none" rtlCol="0">
            <a:spAutoFit/>
          </a:bodyPr>
          <a:lstStyle/>
          <a:p>
            <a:r>
              <a:rPr lang="pl-PL" b="1" dirty="0"/>
              <a:t>Parametry modelu ekonometrycznego szacujemy metodą </a:t>
            </a:r>
            <a:endParaRPr lang="pl-PL" b="1" dirty="0" smtClean="0"/>
          </a:p>
          <a:p>
            <a:r>
              <a:rPr lang="pl-PL" b="1" dirty="0" smtClean="0"/>
              <a:t>najmniejszych </a:t>
            </a:r>
            <a:r>
              <a:rPr lang="pl-PL" b="1" dirty="0"/>
              <a:t>kwadratów:</a:t>
            </a:r>
          </a:p>
          <a:p>
            <a:endParaRPr lang="pl-PL" dirty="0"/>
          </a:p>
        </p:txBody>
      </p:sp>
    </p:spTree>
    <p:extLst>
      <p:ext uri="{BB962C8B-B14F-4D97-AF65-F5344CB8AC3E}">
        <p14:creationId xmlns:p14="http://schemas.microsoft.com/office/powerpoint/2010/main" val="3723476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ekonometria\wybrane własności\autoko_pliki\image031.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350915" y="4226924"/>
            <a:ext cx="438150" cy="514350"/>
          </a:xfrm>
          <a:prstGeom prst="rect">
            <a:avLst/>
          </a:prstGeom>
          <a:noFill/>
          <a:extLst>
            <a:ext uri="{909E8E84-426E-40DD-AFC4-6F175D3DCCD1}">
              <a14:hiddenFill xmlns:a14="http://schemas.microsoft.com/office/drawing/2010/main">
                <a:solidFill>
                  <a:srgbClr val="FFFFFF"/>
                </a:solidFill>
              </a14:hiddenFill>
            </a:ext>
          </a:extLst>
        </p:spPr>
      </p:pic>
      <p:pic>
        <p:nvPicPr>
          <p:cNvPr id="14337" name="Picture 1" descr="D:\ekonometria\wybrane własności\autoko_pliki\image033.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4283968" y="4221088"/>
            <a:ext cx="469900" cy="50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5005" y="1655240"/>
            <a:ext cx="7921714"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Wartości krytyczne statystyki testowej </a:t>
            </a:r>
            <a:r>
              <a:rPr kumimoji="0" lang="pl-PL" altLang="pl-PL" sz="22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Durbina</a:t>
            </a:r>
            <a:r>
              <a:rPr kumimoji="0" lang="pl-PL" altLang="pl-PL" sz="2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Watsona</a:t>
            </a: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lvl="0" indent="449263"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odczytujemy z tablic przy założonym poziomie istotności alfa,</a:t>
            </a:r>
          </a:p>
          <a:p>
            <a:pPr lvl="0" indent="449263"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 stopniach swobody oraz k' zmiennych objaśniających </a:t>
            </a:r>
          </a:p>
          <a:p>
            <a:pPr lvl="0" indent="449263"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 - to liczba zmiennych objaśniających w modelu bez </a:t>
            </a:r>
          </a:p>
          <a:p>
            <a:pPr lvl="0" indent="449263" algn="ctr" fontAlgn="base">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zmiennej tożsamościowo równej 1). </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lvl="0" indent="449263" algn="ctr" eaLnBrk="0" fontAlgn="base" hangingPunct="0">
              <a:spcBef>
                <a:spcPct val="0"/>
              </a:spcBef>
              <a:spcAft>
                <a:spcPct val="0"/>
              </a:spcAf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 tablic tych odczytujemy dwie wartości krytyczne: </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ytuł 1"/>
          <p:cNvSpPr>
            <a:spLocks noGrp="1"/>
          </p:cNvSpPr>
          <p:nvPr>
            <p:ph type="title"/>
          </p:nvPr>
        </p:nvSpPr>
        <p:spPr>
          <a:xfrm>
            <a:off x="346362" y="188640"/>
            <a:ext cx="7239000" cy="1143000"/>
          </a:xfrm>
        </p:spPr>
        <p:txBody>
          <a:bodyPr/>
          <a:lstStyle/>
          <a:p>
            <a:r>
              <a:rPr lang="pl-PL" dirty="0" smtClean="0"/>
              <a:t>Wartości krytyczne</a:t>
            </a:r>
            <a:endParaRPr lang="pl-PL" dirty="0"/>
          </a:p>
        </p:txBody>
      </p:sp>
    </p:spTree>
    <p:extLst>
      <p:ext uri="{BB962C8B-B14F-4D97-AF65-F5344CB8AC3E}">
        <p14:creationId xmlns:p14="http://schemas.microsoft.com/office/powerpoint/2010/main" val="245592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16632"/>
            <a:ext cx="7239000" cy="1143000"/>
          </a:xfrm>
        </p:spPr>
        <p:txBody>
          <a:bodyPr/>
          <a:lstStyle/>
          <a:p>
            <a:r>
              <a:rPr lang="pl-PL" dirty="0" smtClean="0"/>
              <a:t>Podjęcie decyzji</a:t>
            </a:r>
            <a:endParaRPr lang="pl-PL" dirty="0"/>
          </a:p>
        </p:txBody>
      </p:sp>
      <p:sp>
        <p:nvSpPr>
          <p:cNvPr id="5" name="Rectangle 2"/>
          <p:cNvSpPr>
            <a:spLocks noChangeArrowheads="1"/>
          </p:cNvSpPr>
          <p:nvPr/>
        </p:nvSpPr>
        <p:spPr bwMode="auto">
          <a:xfrm>
            <a:off x="0" y="1678250"/>
            <a:ext cx="66915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Ostatecznie weryfikacji dokonujemy według następujących </a:t>
            </a:r>
          </a:p>
          <a:p>
            <a:pPr marL="0" marR="0" lvl="0" indent="449263" algn="l" defTabSz="914400" rtl="0" eaLnBrk="1" fontAlgn="base" latinLnBrk="0" hangingPunct="1">
              <a:lnSpc>
                <a:spcPct val="100000"/>
              </a:lnSpc>
              <a:spcBef>
                <a:spcPct val="0"/>
              </a:spcBef>
              <a:spcAft>
                <a:spcPct val="0"/>
              </a:spcAft>
              <a:buClrTx/>
              <a:buSzTx/>
              <a:buFontTx/>
              <a:buNone/>
              <a:tabLst/>
            </a:pPr>
            <a:r>
              <a:rPr lang="pl-PL" altLang="pl-PL" dirty="0">
                <a:latin typeface="Arial" pitchFamily="34" charset="0"/>
                <a:ea typeface="Times New Roman" pitchFamily="18" charset="0"/>
                <a:cs typeface="Arial" pitchFamily="34" charset="0"/>
              </a:rPr>
              <a:t>z</a:t>
            </a: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asad. Jeżeli: </a:t>
            </a:r>
            <a:endParaRPr kumimoji="0" lang="pl-PL" altLang="pl-PL" b="0" i="0" u="none" strike="noStrike" cap="none" normalizeH="0" baseline="0" dirty="0" smtClean="0">
              <a:ln>
                <a:noFill/>
              </a:ln>
              <a:solidFill>
                <a:schemeClr val="tx1"/>
              </a:solidFill>
              <a:effectLst/>
              <a:latin typeface="Arial" pitchFamily="34" charset="0"/>
              <a:cs typeface="Arial" pitchFamily="34" charset="0"/>
            </a:endParaRPr>
          </a:p>
        </p:txBody>
      </p:sp>
      <p:pic>
        <p:nvPicPr>
          <p:cNvPr id="15361" name="Picture 1" descr="D:\ekonometria\wybrane własności\autoko_pliki\image035.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585909" y="2152243"/>
            <a:ext cx="1437147" cy="58642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323528" y="2686611"/>
            <a:ext cx="7122463"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 nie ma podstaw do odrzucenia hipotezy zerowej zakładającej, że </a:t>
            </a: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autokorelacja </a:t>
            </a:r>
            <a:r>
              <a:rPr kumimoji="0" lang="pl-PL" altLang="pl-P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resztowa</a:t>
            </a: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nie występuje, </a:t>
            </a:r>
            <a:r>
              <a:rPr lang="pl-PL" altLang="pl-PL" dirty="0" smtClean="0">
                <a:latin typeface="Arial" pitchFamily="34" charset="0"/>
                <a:ea typeface="Times New Roman" pitchFamily="18" charset="0"/>
                <a:cs typeface="Arial" pitchFamily="34" charset="0"/>
              </a:rPr>
              <a:t>n</a:t>
            </a: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atomiast</a:t>
            </a:r>
            <a:r>
              <a:rPr kumimoji="0" lang="pl-PL" altLang="pl-PL"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jeżeli:</a:t>
            </a: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Prostokąt 7"/>
          <p:cNvSpPr/>
          <p:nvPr/>
        </p:nvSpPr>
        <p:spPr>
          <a:xfrm>
            <a:off x="467544" y="4158920"/>
            <a:ext cx="7344816" cy="984885"/>
          </a:xfrm>
          <a:prstGeom prst="rect">
            <a:avLst/>
          </a:prstGeom>
        </p:spPr>
        <p:txBody>
          <a:bodyPr wrap="square">
            <a:spAutoFit/>
          </a:bodyPr>
          <a:lstStyle/>
          <a:p>
            <a:pPr lvl="0" fontAlgn="base">
              <a:spcBef>
                <a:spcPct val="0"/>
              </a:spcBef>
              <a:spcAft>
                <a:spcPct val="0"/>
              </a:spcAft>
            </a:pPr>
            <a:endPar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pl-PL" altLang="pl-P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 istnieją podstawy do odrzucenia hipotezy zerowej i prawdziwa jest hipoteza alternatywna. W przypadku, gdy</a:t>
            </a:r>
            <a:endParaRPr kumimoji="0" lang="pl-PL" altLang="pl-PL" b="0" i="0" u="none" strike="noStrike" cap="none" normalizeH="0" baseline="0" dirty="0" smtClean="0">
              <a:ln>
                <a:noFill/>
              </a:ln>
              <a:solidFill>
                <a:schemeClr val="tx1"/>
              </a:solidFill>
              <a:effectLst/>
              <a:latin typeface="Arial" pitchFamily="34" charset="0"/>
              <a:cs typeface="Arial" pitchFamily="34" charset="0"/>
            </a:endParaRPr>
          </a:p>
        </p:txBody>
      </p:sp>
      <p:pic>
        <p:nvPicPr>
          <p:cNvPr id="10" name="Picture 1" descr="D:\ekonometria\wybrane własności\autoko_pliki\image037.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011152" y="3906812"/>
            <a:ext cx="1047750" cy="438150"/>
          </a:xfrm>
          <a:prstGeom prst="rect">
            <a:avLst/>
          </a:prstGeom>
          <a:noFill/>
          <a:extLst>
            <a:ext uri="{909E8E84-426E-40DD-AFC4-6F175D3DCCD1}">
              <a14:hiddenFill xmlns:a14="http://schemas.microsoft.com/office/drawing/2010/main">
                <a:solidFill>
                  <a:srgbClr val="FFFFFF"/>
                </a:solidFill>
              </a14:hiddenFill>
            </a:ext>
          </a:extLst>
        </p:spPr>
      </p:pic>
      <p:pic>
        <p:nvPicPr>
          <p:cNvPr id="15364" name="Picture 4" descr="image0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5816" y="5517232"/>
            <a:ext cx="14478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rostokąt 8"/>
          <p:cNvSpPr/>
          <p:nvPr/>
        </p:nvSpPr>
        <p:spPr>
          <a:xfrm>
            <a:off x="467544" y="6165304"/>
            <a:ext cx="3264035" cy="369332"/>
          </a:xfrm>
          <a:prstGeom prst="rect">
            <a:avLst/>
          </a:prstGeom>
        </p:spPr>
        <p:txBody>
          <a:bodyPr wrap="none">
            <a:spAutoFit/>
          </a:bodyPr>
          <a:lstStyle/>
          <a:p>
            <a:r>
              <a:rPr lang="pl-PL" dirty="0"/>
              <a:t>to nie można podjąć decyzji. </a:t>
            </a:r>
          </a:p>
        </p:txBody>
      </p:sp>
    </p:spTree>
    <p:extLst>
      <p:ext uri="{BB962C8B-B14F-4D97-AF65-F5344CB8AC3E}">
        <p14:creationId xmlns:p14="http://schemas.microsoft.com/office/powerpoint/2010/main" val="3184507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2800" dirty="0"/>
              <a:t>Testowanie istotności parametrów strukturalnych modelu</a:t>
            </a:r>
          </a:p>
        </p:txBody>
      </p:sp>
      <p:sp>
        <p:nvSpPr>
          <p:cNvPr id="3" name="Symbol zastępczy zawartości 2"/>
          <p:cNvSpPr>
            <a:spLocks noGrp="1"/>
          </p:cNvSpPr>
          <p:nvPr>
            <p:ph idx="1"/>
          </p:nvPr>
        </p:nvSpPr>
        <p:spPr/>
        <p:txBody>
          <a:bodyPr>
            <a:normAutofit fontScale="92500"/>
          </a:bodyPr>
          <a:lstStyle/>
          <a:p>
            <a:pPr marL="0" indent="0">
              <a:buNone/>
            </a:pPr>
            <a:r>
              <a:rPr lang="pl-PL" dirty="0"/>
              <a:t>Stawiamy hipotezę zerową wobec hipotezy alternatywnej:</a:t>
            </a:r>
          </a:p>
          <a:p>
            <a:pPr marL="0" indent="0">
              <a:buNone/>
            </a:pPr>
            <a:endParaRPr lang="pl-PL" dirty="0"/>
          </a:p>
          <a:p>
            <a:pPr marL="0" indent="0">
              <a:buNone/>
            </a:pPr>
            <a:endParaRPr lang="pl-PL" dirty="0" smtClean="0"/>
          </a:p>
          <a:p>
            <a:pPr marL="0" indent="0" algn="just">
              <a:buNone/>
            </a:pPr>
            <a:r>
              <a:rPr lang="pl-PL" dirty="0" smtClean="0"/>
              <a:t>Hipoteza </a:t>
            </a:r>
            <a:r>
              <a:rPr lang="pl-PL" dirty="0"/>
              <a:t>zerowa zakłada, że parametr </a:t>
            </a:r>
            <a:r>
              <a:rPr lang="pl-PL" dirty="0">
                <a:sym typeface="Symbol"/>
              </a:rPr>
              <a:t></a:t>
            </a:r>
            <a:r>
              <a:rPr lang="pl-PL" baseline="-25000" dirty="0"/>
              <a:t>i</a:t>
            </a:r>
            <a:r>
              <a:rPr lang="pl-PL" dirty="0"/>
              <a:t> nieistotnie różni się od zera, tzn. że zmienna X</a:t>
            </a:r>
            <a:r>
              <a:rPr lang="pl-PL" baseline="-25000" dirty="0"/>
              <a:t>i</a:t>
            </a:r>
            <a:r>
              <a:rPr lang="pl-PL" dirty="0"/>
              <a:t>, przy której on stoi, wywiera nieistotny wpływ na zmienną objaśnianą. Odrzucenie hipotezy H</a:t>
            </a:r>
            <a:r>
              <a:rPr lang="pl-PL" baseline="-25000" dirty="0"/>
              <a:t>0</a:t>
            </a:r>
            <a:r>
              <a:rPr lang="pl-PL" dirty="0"/>
              <a:t> oznacza przyjęcie hipotezy alternatywnej H</a:t>
            </a:r>
            <a:r>
              <a:rPr lang="pl-PL" baseline="-25000" dirty="0"/>
              <a:t>1</a:t>
            </a:r>
            <a:r>
              <a:rPr lang="pl-PL" dirty="0"/>
              <a:t>, głoszącej, że wartość parametru istotnie różni się od zera (czyli zmienna X</a:t>
            </a:r>
            <a:r>
              <a:rPr lang="pl-PL" baseline="-25000" dirty="0"/>
              <a:t>i</a:t>
            </a:r>
            <a:r>
              <a:rPr lang="pl-PL" dirty="0"/>
              <a:t> wywiera istotny wpływ na zmienną objaśnianą).</a:t>
            </a:r>
          </a:p>
          <a:p>
            <a:pPr marL="0" indent="0">
              <a:buNone/>
            </a:pPr>
            <a:endParaRPr lang="pl-PL"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2103438"/>
            <a:ext cx="1600200" cy="104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0771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2800" dirty="0"/>
              <a:t>Testowanie istotności parametrów strukturalnych modelu</a:t>
            </a:r>
          </a:p>
        </p:txBody>
      </p:sp>
      <p:sp>
        <p:nvSpPr>
          <p:cNvPr id="3" name="Symbol zastępczy zawartości 2"/>
          <p:cNvSpPr>
            <a:spLocks noGrp="1"/>
          </p:cNvSpPr>
          <p:nvPr>
            <p:ph idx="1"/>
          </p:nvPr>
        </p:nvSpPr>
        <p:spPr/>
        <p:txBody>
          <a:bodyPr/>
          <a:lstStyle/>
          <a:p>
            <a:pPr marL="0" indent="0">
              <a:buNone/>
            </a:pPr>
            <a:r>
              <a:rPr lang="pl-PL" dirty="0" smtClean="0"/>
              <a:t>Test istotności pozwalający na weryfikację hipotezy H</a:t>
            </a:r>
            <a:r>
              <a:rPr lang="pl-PL" baseline="-25000" dirty="0" smtClean="0"/>
              <a:t>0</a:t>
            </a:r>
            <a:r>
              <a:rPr lang="pl-PL" dirty="0" smtClean="0"/>
              <a:t>: </a:t>
            </a:r>
            <a:r>
              <a:rPr lang="pl-PL" dirty="0" smtClean="0">
                <a:sym typeface="Symbol"/>
              </a:rPr>
              <a:t></a:t>
            </a:r>
            <a:r>
              <a:rPr lang="pl-PL" baseline="-25000" dirty="0" smtClean="0"/>
              <a:t>i</a:t>
            </a:r>
            <a:r>
              <a:rPr lang="pl-PL" dirty="0" smtClean="0"/>
              <a:t> = 0 oparty jest na rozkładzie statystyki </a:t>
            </a:r>
            <a:r>
              <a:rPr lang="pl-PL" i="1" dirty="0" smtClean="0"/>
              <a:t>t</a:t>
            </a:r>
            <a:r>
              <a:rPr lang="pl-PL" dirty="0" smtClean="0"/>
              <a:t> Studenta określonej wzorem:</a:t>
            </a:r>
          </a:p>
          <a:p>
            <a:pPr marL="0" indent="0">
              <a:buNone/>
            </a:pPr>
            <a:r>
              <a:rPr lang="pl-PL" dirty="0"/>
              <a:t> </a:t>
            </a:r>
          </a:p>
          <a:p>
            <a:pPr marL="0" indent="0">
              <a:buNone/>
            </a:pPr>
            <a:r>
              <a:rPr lang="pl-PL" dirty="0"/>
              <a:t> </a:t>
            </a:r>
          </a:p>
          <a:p>
            <a:pPr marL="0" indent="0">
              <a:buNone/>
            </a:pPr>
            <a:r>
              <a:rPr lang="pl-PL" dirty="0"/>
              <a:t>gdzie:</a:t>
            </a:r>
          </a:p>
          <a:p>
            <a:pPr marL="0" indent="0">
              <a:buNone/>
            </a:pPr>
            <a:r>
              <a:rPr lang="pl-PL" dirty="0" err="1"/>
              <a:t>a</a:t>
            </a:r>
            <a:r>
              <a:rPr lang="pl-PL" baseline="-25000" dirty="0" err="1"/>
              <a:t>i</a:t>
            </a:r>
            <a:r>
              <a:rPr lang="pl-PL" dirty="0"/>
              <a:t> – ocena i-tego parametru,</a:t>
            </a:r>
          </a:p>
          <a:p>
            <a:pPr marL="0" indent="0">
              <a:buNone/>
            </a:pPr>
            <a:r>
              <a:rPr lang="pl-PL" dirty="0">
                <a:sym typeface="Symbol"/>
              </a:rPr>
              <a:t></a:t>
            </a:r>
            <a:r>
              <a:rPr lang="pl-PL" baseline="-25000" dirty="0"/>
              <a:t>i</a:t>
            </a:r>
            <a:r>
              <a:rPr lang="pl-PL" dirty="0"/>
              <a:t> – prawdziwa wartość parametru (zgodnie z hipotezą zerową </a:t>
            </a:r>
            <a:r>
              <a:rPr lang="pl-PL" dirty="0">
                <a:sym typeface="Symbol"/>
              </a:rPr>
              <a:t></a:t>
            </a:r>
            <a:r>
              <a:rPr lang="pl-PL" baseline="-25000" dirty="0"/>
              <a:t>i</a:t>
            </a:r>
            <a:r>
              <a:rPr lang="pl-PL" dirty="0"/>
              <a:t> = 0),</a:t>
            </a:r>
          </a:p>
          <a:p>
            <a:pPr marL="0" indent="0">
              <a:buNone/>
            </a:pPr>
            <a:r>
              <a:rPr lang="pl-PL" dirty="0" smtClean="0"/>
              <a:t>D(</a:t>
            </a:r>
            <a:r>
              <a:rPr lang="pl-PL" dirty="0" err="1" smtClean="0"/>
              <a:t>a</a:t>
            </a:r>
            <a:r>
              <a:rPr lang="pl-PL" baseline="-25000" dirty="0" err="1" smtClean="0"/>
              <a:t>i</a:t>
            </a:r>
            <a:r>
              <a:rPr lang="pl-PL" dirty="0" smtClean="0"/>
              <a:t>) – średni błąd szacunku parametru.</a:t>
            </a:r>
          </a:p>
          <a:p>
            <a:pPr marL="0" indent="0">
              <a:buNone/>
            </a:pPr>
            <a:endParaRPr lang="pl-PL"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2750" y="2996952"/>
            <a:ext cx="161925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5171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2800" dirty="0"/>
              <a:t>Macierz wariancji i kowariancji estymatorów parametrów</a:t>
            </a:r>
            <a:endParaRPr lang="pl-PL" sz="28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79712" y="1844824"/>
            <a:ext cx="4429506" cy="821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827584" y="2996952"/>
            <a:ext cx="6408712" cy="2893100"/>
          </a:xfrm>
          <a:prstGeom prst="rect">
            <a:avLst/>
          </a:prstGeom>
        </p:spPr>
        <p:txBody>
          <a:bodyPr wrap="square">
            <a:spAutoFit/>
          </a:bodyPr>
          <a:lstStyle/>
          <a:p>
            <a:pPr algn="ctr"/>
            <a:r>
              <a:rPr lang="pl-PL" sz="2600" dirty="0"/>
              <a:t>Pierwiastki z elementów diagonalnych tej macierzy (elementów leżących na przekątnej) stanowią średnie błędy szacunku parametrów strukturalnych.</a:t>
            </a:r>
          </a:p>
          <a:p>
            <a:pPr algn="ctr"/>
            <a:r>
              <a:rPr lang="pl-PL" sz="2600" dirty="0"/>
              <a:t>Informują o wartościach odchyleń standardowych ocen parametrów strukturalnych modelu.</a:t>
            </a:r>
          </a:p>
        </p:txBody>
      </p:sp>
    </p:spTree>
    <p:extLst>
      <p:ext uri="{BB962C8B-B14F-4D97-AF65-F5344CB8AC3E}">
        <p14:creationId xmlns:p14="http://schemas.microsoft.com/office/powerpoint/2010/main" val="3469042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2800" dirty="0"/>
              <a:t>Testowanie istotności parametrów strukturalnych modelu</a:t>
            </a:r>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132856"/>
            <a:ext cx="6201751" cy="18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5938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Definicja i Rodzaje konwergencji</a:t>
            </a:r>
            <a:endParaRPr lang="pl-PL" b="0" dirty="0"/>
          </a:p>
        </p:txBody>
      </p:sp>
      <p:sp>
        <p:nvSpPr>
          <p:cNvPr id="3" name="Symbol zastępczy zawartości 2"/>
          <p:cNvSpPr>
            <a:spLocks noGrp="1"/>
          </p:cNvSpPr>
          <p:nvPr>
            <p:ph idx="1"/>
          </p:nvPr>
        </p:nvSpPr>
        <p:spPr/>
        <p:txBody>
          <a:bodyPr/>
          <a:lstStyle/>
          <a:p>
            <a:pPr marL="0" indent="0">
              <a:buNone/>
            </a:pPr>
            <a:r>
              <a:rPr lang="pl-PL" dirty="0" smtClean="0"/>
              <a:t>Konwergencja - pojęcie </a:t>
            </a:r>
            <a:r>
              <a:rPr lang="pl-PL" dirty="0"/>
              <a:t>oznaczające zbieżność lub powstawanie zbieżności, np. </a:t>
            </a:r>
            <a:r>
              <a:rPr lang="pl-PL" dirty="0" smtClean="0"/>
              <a:t>zbliżenie </a:t>
            </a:r>
            <a:r>
              <a:rPr lang="pl-PL" dirty="0"/>
              <a:t>się poziomu gospodarczego państw członkowskich Unii </a:t>
            </a:r>
            <a:r>
              <a:rPr lang="pl-PL" dirty="0" smtClean="0"/>
              <a:t>Europejskiej.</a:t>
            </a:r>
          </a:p>
          <a:p>
            <a:pPr marL="0" indent="0">
              <a:buNone/>
            </a:pPr>
            <a:endParaRPr lang="pl-PL" dirty="0" smtClean="0"/>
          </a:p>
          <a:p>
            <a:pPr marL="0" indent="0">
              <a:buNone/>
            </a:pPr>
            <a:r>
              <a:rPr lang="pl-PL" dirty="0" smtClean="0"/>
              <a:t>Wyróżniamy trzy rodzaje konwergencji:</a:t>
            </a:r>
          </a:p>
          <a:p>
            <a:r>
              <a:rPr lang="pl-PL" dirty="0" smtClean="0"/>
              <a:t>Beta</a:t>
            </a:r>
          </a:p>
          <a:p>
            <a:r>
              <a:rPr lang="pl-PL" dirty="0" smtClean="0"/>
              <a:t>Sigma</a:t>
            </a:r>
          </a:p>
          <a:p>
            <a:r>
              <a:rPr lang="pl-PL" dirty="0" smtClean="0"/>
              <a:t>Gamma</a:t>
            </a:r>
          </a:p>
          <a:p>
            <a:pPr marL="0" indent="0">
              <a:buNone/>
            </a:pPr>
            <a:endParaRPr lang="pl-PL" dirty="0"/>
          </a:p>
        </p:txBody>
      </p:sp>
    </p:spTree>
    <p:extLst>
      <p:ext uri="{BB962C8B-B14F-4D97-AF65-F5344CB8AC3E}">
        <p14:creationId xmlns:p14="http://schemas.microsoft.com/office/powerpoint/2010/main" val="756482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err="1" smtClean="0"/>
              <a:t>konwergencjA</a:t>
            </a:r>
            <a:r>
              <a:rPr lang="pl-PL" dirty="0" smtClean="0"/>
              <a:t> Typu beta i sposoby jej pomiaru</a:t>
            </a:r>
            <a:endParaRPr lang="pl-PL" dirty="0"/>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buNone/>
                </a:pPr>
                <a:r>
                  <a:rPr lang="pl-PL" dirty="0"/>
                  <a:t>Hipotezę o występowaniu beta konwergencji weryfikuje się na podstawie prostego modelu regresji, w którym zmienną objaśnianą jest tempo wzrostu analizowanej cechy:</a:t>
                </a:r>
              </a:p>
              <a:p>
                <a:pPr marL="0" indent="0">
                  <a:buNone/>
                </a:pPr>
                <a:r>
                  <a:rPr lang="pl-PL" dirty="0"/>
                  <a:t> </a:t>
                </a:r>
                <a14:m>
                  <m:oMath xmlns:m="http://schemas.openxmlformats.org/officeDocument/2006/math">
                    <m:r>
                      <a:rPr lang="pl-PL" i="1">
                        <a:latin typeface="Cambria Math"/>
                      </a:rPr>
                      <m:t> </m:t>
                    </m:r>
                    <m:sSub>
                      <m:sSubPr>
                        <m:ctrlPr>
                          <a:rPr lang="pl-PL" i="1">
                            <a:latin typeface="Cambria Math"/>
                          </a:rPr>
                        </m:ctrlPr>
                      </m:sSubPr>
                      <m:e>
                        <m:r>
                          <a:rPr lang="pl-PL" i="1">
                            <a:latin typeface="Cambria Math"/>
                          </a:rPr>
                          <m:t>𝑔</m:t>
                        </m:r>
                      </m:e>
                      <m:sub>
                        <m:r>
                          <a:rPr lang="pl-PL" i="1">
                            <a:latin typeface="Cambria Math"/>
                          </a:rPr>
                          <m:t>𝑖</m:t>
                        </m:r>
                      </m:sub>
                    </m:sSub>
                    <m:r>
                      <a:rPr lang="pl-PL" i="1">
                        <a:latin typeface="Cambria Math"/>
                      </a:rPr>
                      <m:t>=</m:t>
                    </m:r>
                    <m:r>
                      <a:rPr lang="pl-PL" i="1">
                        <a:latin typeface="Cambria Math"/>
                      </a:rPr>
                      <m:t>𝑎</m:t>
                    </m:r>
                    <m:r>
                      <a:rPr lang="pl-PL" i="1">
                        <a:latin typeface="Cambria Math"/>
                      </a:rPr>
                      <m:t>+</m:t>
                    </m:r>
                    <m:r>
                      <a:rPr lang="pl-PL" i="1">
                        <a:latin typeface="Cambria Math"/>
                      </a:rPr>
                      <m:t>𝑏𝑙𝑜𝑔</m:t>
                    </m:r>
                    <m:d>
                      <m:dPr>
                        <m:ctrlPr>
                          <a:rPr lang="pl-PL" i="1">
                            <a:latin typeface="Cambria Math"/>
                          </a:rPr>
                        </m:ctrlPr>
                      </m:dPr>
                      <m:e>
                        <m:sSub>
                          <m:sSubPr>
                            <m:ctrlPr>
                              <a:rPr lang="pl-PL" i="1">
                                <a:latin typeface="Cambria Math"/>
                              </a:rPr>
                            </m:ctrlPr>
                          </m:sSubPr>
                          <m:e>
                            <m:r>
                              <a:rPr lang="pl-PL" i="1">
                                <a:latin typeface="Cambria Math"/>
                              </a:rPr>
                              <m:t>𝑦</m:t>
                            </m:r>
                          </m:e>
                          <m:sub>
                            <m:r>
                              <a:rPr lang="pl-PL" i="1">
                                <a:latin typeface="Cambria Math"/>
                              </a:rPr>
                              <m:t>𝑖</m:t>
                            </m:r>
                            <m:r>
                              <a:rPr lang="pl-PL" i="1">
                                <a:latin typeface="Cambria Math"/>
                              </a:rPr>
                              <m:t>,0</m:t>
                            </m:r>
                          </m:sub>
                        </m:sSub>
                      </m:e>
                    </m:d>
                    <m:r>
                      <a:rPr lang="pl-PL" i="1">
                        <a:latin typeface="Cambria Math"/>
                      </a:rPr>
                      <m:t>+</m:t>
                    </m:r>
                    <m:r>
                      <a:rPr lang="pl-PL" i="1">
                        <a:latin typeface="Cambria Math"/>
                      </a:rPr>
                      <m:t>𝜀</m:t>
                    </m:r>
                  </m:oMath>
                </a14:m>
                <a:r>
                  <a:rPr lang="pl-PL" dirty="0"/>
                  <a:t> 		(i=1, …, n)</a:t>
                </a:r>
              </a:p>
              <a:p>
                <a:pPr marL="0" indent="0">
                  <a:buNone/>
                </a:pPr>
                <a:r>
                  <a:rPr lang="pl-PL" dirty="0"/>
                  <a:t>Gdzie:</a:t>
                </a:r>
              </a:p>
              <a:p>
                <a14:m>
                  <m:oMath xmlns:m="http://schemas.openxmlformats.org/officeDocument/2006/math">
                    <m:sSub>
                      <m:sSubPr>
                        <m:ctrlPr>
                          <a:rPr lang="pl-PL" i="1">
                            <a:latin typeface="Cambria Math"/>
                          </a:rPr>
                        </m:ctrlPr>
                      </m:sSubPr>
                      <m:e>
                        <m:r>
                          <a:rPr lang="pl-PL" i="1">
                            <a:latin typeface="Cambria Math"/>
                          </a:rPr>
                          <m:t>𝑦</m:t>
                        </m:r>
                      </m:e>
                      <m:sub>
                        <m:r>
                          <a:rPr lang="pl-PL" i="1">
                            <a:latin typeface="Cambria Math"/>
                          </a:rPr>
                          <m:t>𝑖</m:t>
                        </m:r>
                        <m:r>
                          <a:rPr lang="pl-PL" i="1">
                            <a:latin typeface="Cambria Math"/>
                          </a:rPr>
                          <m:t>,0</m:t>
                        </m:r>
                      </m:sub>
                    </m:sSub>
                  </m:oMath>
                </a14:m>
                <a:r>
                  <a:rPr lang="pl-PL" dirty="0"/>
                  <a:t> – wartość analizowanej zmiennej w i-tym obiekcie w roku bazowym,</a:t>
                </a:r>
              </a:p>
              <a:p>
                <a:r>
                  <a:rPr lang="pl-PL" dirty="0"/>
                  <a:t>a, b – parametry strukturalne modelu,</a:t>
                </a:r>
              </a:p>
              <a:p>
                <a14:m>
                  <m:oMath xmlns:m="http://schemas.openxmlformats.org/officeDocument/2006/math">
                    <m:r>
                      <a:rPr lang="pl-PL" i="1">
                        <a:latin typeface="Cambria Math"/>
                      </a:rPr>
                      <m:t>𝜀</m:t>
                    </m:r>
                  </m:oMath>
                </a14:m>
                <a:r>
                  <a:rPr lang="pl-PL" dirty="0"/>
                  <a:t> – składnik losowy,</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t="-1132" r="-1431" b="-126"/>
                </a:stretch>
              </a:blipFill>
            </p:spPr>
            <p:txBody>
              <a:bodyPr/>
              <a:lstStyle/>
              <a:p>
                <a:r>
                  <a:rPr lang="pl-PL">
                    <a:noFill/>
                  </a:rPr>
                  <a:t> </a:t>
                </a:r>
              </a:p>
            </p:txBody>
          </p:sp>
        </mc:Fallback>
      </mc:AlternateContent>
    </p:spTree>
    <p:extLst>
      <p:ext uri="{BB962C8B-B14F-4D97-AF65-F5344CB8AC3E}">
        <p14:creationId xmlns:p14="http://schemas.microsoft.com/office/powerpoint/2010/main" val="676525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beta </a:t>
            </a:r>
            <a:r>
              <a:rPr lang="pl-PL" dirty="0" err="1" smtClean="0"/>
              <a:t>konwergencjA</a:t>
            </a:r>
            <a:endParaRPr lang="pl-PL" dirty="0"/>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buNone/>
                </a:pPr>
                <a:r>
                  <a:rPr lang="pl-PL" dirty="0" err="1"/>
                  <a:t>g</a:t>
                </a:r>
                <a:r>
                  <a:rPr lang="pl-PL" baseline="-25000" dirty="0" err="1"/>
                  <a:t>i</a:t>
                </a:r>
                <a:r>
                  <a:rPr lang="pl-PL" dirty="0"/>
                  <a:t> – tempo zmian analizowanej zmiennej obliczone jako:</a:t>
                </a:r>
              </a:p>
              <a:p>
                <a:pPr marL="0" indent="0" algn="ctr">
                  <a:buNone/>
                </a:pPr>
                <a14:m>
                  <m:oMath xmlns:m="http://schemas.openxmlformats.org/officeDocument/2006/math">
                    <m:sSub>
                      <m:sSubPr>
                        <m:ctrlPr>
                          <a:rPr lang="pl-PL" i="1">
                            <a:latin typeface="Cambria Math"/>
                          </a:rPr>
                        </m:ctrlPr>
                      </m:sSubPr>
                      <m:e>
                        <m:r>
                          <a:rPr lang="pl-PL" i="1">
                            <a:latin typeface="Cambria Math"/>
                          </a:rPr>
                          <m:t>𝑔</m:t>
                        </m:r>
                      </m:e>
                      <m:sub>
                        <m:r>
                          <a:rPr lang="pl-PL" i="1">
                            <a:latin typeface="Cambria Math"/>
                          </a:rPr>
                          <m:t>𝑖</m:t>
                        </m:r>
                      </m:sub>
                    </m:sSub>
                    <m:r>
                      <a:rPr lang="pl-PL" i="1">
                        <a:latin typeface="Cambria Math"/>
                      </a:rPr>
                      <m:t>=</m:t>
                    </m:r>
                    <m:f>
                      <m:fPr>
                        <m:ctrlPr>
                          <a:rPr lang="pl-PL" i="1">
                            <a:latin typeface="Cambria Math"/>
                          </a:rPr>
                        </m:ctrlPr>
                      </m:fPr>
                      <m:num>
                        <m:r>
                          <a:rPr lang="pl-PL" i="1">
                            <a:latin typeface="Cambria Math"/>
                          </a:rPr>
                          <m:t>1</m:t>
                        </m:r>
                      </m:num>
                      <m:den>
                        <m:r>
                          <a:rPr lang="pl-PL" i="1">
                            <a:latin typeface="Cambria Math"/>
                          </a:rPr>
                          <m:t>𝑇</m:t>
                        </m:r>
                      </m:den>
                    </m:f>
                    <m:r>
                      <m:rPr>
                        <m:sty m:val="p"/>
                      </m:rPr>
                      <a:rPr lang="pl-PL">
                        <a:latin typeface="Cambria Math"/>
                      </a:rPr>
                      <m:t>log</m:t>
                    </m:r>
                    <m:d>
                      <m:dPr>
                        <m:ctrlPr>
                          <a:rPr lang="pl-PL" i="1">
                            <a:latin typeface="Cambria Math"/>
                          </a:rPr>
                        </m:ctrlPr>
                      </m:dPr>
                      <m:e>
                        <m:f>
                          <m:fPr>
                            <m:ctrlPr>
                              <a:rPr lang="pl-PL" i="1">
                                <a:latin typeface="Cambria Math"/>
                              </a:rPr>
                            </m:ctrlPr>
                          </m:fPr>
                          <m:num>
                            <m:sSub>
                              <m:sSubPr>
                                <m:ctrlPr>
                                  <a:rPr lang="pl-PL" i="1">
                                    <a:latin typeface="Cambria Math"/>
                                  </a:rPr>
                                </m:ctrlPr>
                              </m:sSubPr>
                              <m:e>
                                <m:r>
                                  <a:rPr lang="pl-PL" i="1">
                                    <a:latin typeface="Cambria Math"/>
                                  </a:rPr>
                                  <m:t>𝑦</m:t>
                                </m:r>
                              </m:e>
                              <m:sub>
                                <m:r>
                                  <a:rPr lang="pl-PL" i="1">
                                    <a:latin typeface="Cambria Math"/>
                                  </a:rPr>
                                  <m:t>𝑖</m:t>
                                </m:r>
                                <m:r>
                                  <a:rPr lang="pl-PL" i="1">
                                    <a:latin typeface="Cambria Math"/>
                                  </a:rPr>
                                  <m:t>,</m:t>
                                </m:r>
                                <m:r>
                                  <a:rPr lang="pl-PL" i="1">
                                    <a:latin typeface="Cambria Math"/>
                                  </a:rPr>
                                  <m:t>𝑇</m:t>
                                </m:r>
                              </m:sub>
                            </m:sSub>
                          </m:num>
                          <m:den>
                            <m:sSub>
                              <m:sSubPr>
                                <m:ctrlPr>
                                  <a:rPr lang="pl-PL" i="1">
                                    <a:latin typeface="Cambria Math"/>
                                  </a:rPr>
                                </m:ctrlPr>
                              </m:sSubPr>
                              <m:e>
                                <m:r>
                                  <a:rPr lang="pl-PL" i="1">
                                    <a:latin typeface="Cambria Math"/>
                                  </a:rPr>
                                  <m:t>𝑦</m:t>
                                </m:r>
                              </m:e>
                              <m:sub>
                                <m:r>
                                  <a:rPr lang="pl-PL" i="1">
                                    <a:latin typeface="Cambria Math"/>
                                  </a:rPr>
                                  <m:t>𝑖</m:t>
                                </m:r>
                                <m:r>
                                  <a:rPr lang="pl-PL" i="1">
                                    <a:latin typeface="Cambria Math"/>
                                  </a:rPr>
                                  <m:t>,0</m:t>
                                </m:r>
                              </m:sub>
                            </m:sSub>
                          </m:den>
                        </m:f>
                      </m:e>
                    </m:d>
                  </m:oMath>
                </a14:m>
                <a:r>
                  <a:rPr lang="pl-PL" dirty="0"/>
                  <a:t> 	(i = 1, …, n)</a:t>
                </a:r>
              </a:p>
              <a:p>
                <a:pPr marL="0" indent="0">
                  <a:buNone/>
                </a:pPr>
                <a:r>
                  <a:rPr lang="pl-PL" dirty="0"/>
                  <a:t>Gdzie:</a:t>
                </a:r>
              </a:p>
              <a:p>
                <a:r>
                  <a:rPr lang="pl-PL" dirty="0"/>
                  <a:t>T – liczba obserwacji,</a:t>
                </a:r>
              </a:p>
              <a:p>
                <a:r>
                  <a:rPr lang="pl-PL" dirty="0" err="1"/>
                  <a:t>y</a:t>
                </a:r>
                <a:r>
                  <a:rPr lang="pl-PL" baseline="-25000" dirty="0" err="1"/>
                  <a:t>i,T</a:t>
                </a:r>
                <a:r>
                  <a:rPr lang="pl-PL" baseline="-25000" dirty="0"/>
                  <a:t> </a:t>
                </a:r>
                <a:r>
                  <a:rPr lang="pl-PL" dirty="0"/>
                  <a:t>– wartość analizowanej zmiennej w i-tym obiekcie w roku T.</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t="-1132" r="-589"/>
                </a:stretch>
              </a:blipFill>
            </p:spPr>
            <p:txBody>
              <a:bodyPr/>
              <a:lstStyle/>
              <a:p>
                <a:r>
                  <a:rPr lang="pl-PL">
                    <a:noFill/>
                  </a:rPr>
                  <a:t> </a:t>
                </a:r>
              </a:p>
            </p:txBody>
          </p:sp>
        </mc:Fallback>
      </mc:AlternateContent>
    </p:spTree>
    <p:extLst>
      <p:ext uri="{BB962C8B-B14F-4D97-AF65-F5344CB8AC3E}">
        <p14:creationId xmlns:p14="http://schemas.microsoft.com/office/powerpoint/2010/main" val="4107537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dirty="0"/>
              <a:t>beta </a:t>
            </a:r>
            <a:r>
              <a:rPr lang="pl-PL" dirty="0" err="1"/>
              <a:t>konwergencjA</a:t>
            </a:r>
            <a:endParaRPr lang="pl-PL" dirty="0"/>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buNone/>
                </a:pPr>
                <a:r>
                  <a:rPr lang="pl-PL" dirty="0"/>
                  <a:t>Na podstawie wartości estymatora b możliwe jest wyznaczenie istotnego z punktu widzenia analiz konwergencji współczynnika zbieżności β:</a:t>
                </a:r>
              </a:p>
              <a:p>
                <a:pPr marL="0" indent="0">
                  <a:buNone/>
                </a:pPr>
                <a14:m>
                  <m:oMathPara xmlns:m="http://schemas.openxmlformats.org/officeDocument/2006/math">
                    <m:oMathParaPr>
                      <m:jc m:val="centerGroup"/>
                    </m:oMathParaPr>
                    <m:oMath xmlns:m="http://schemas.openxmlformats.org/officeDocument/2006/math">
                      <m:r>
                        <a:rPr lang="pl-PL" i="1">
                          <a:latin typeface="Cambria Math"/>
                        </a:rPr>
                        <m:t>𝛽</m:t>
                      </m:r>
                      <m:r>
                        <a:rPr lang="pl-PL" i="1">
                          <a:latin typeface="Cambria Math"/>
                        </a:rPr>
                        <m:t>= −</m:t>
                      </m:r>
                      <m:f>
                        <m:fPr>
                          <m:ctrlPr>
                            <a:rPr lang="pl-PL" i="1">
                              <a:latin typeface="Cambria Math"/>
                            </a:rPr>
                          </m:ctrlPr>
                        </m:fPr>
                        <m:num>
                          <m:r>
                            <m:rPr>
                              <m:sty m:val="p"/>
                            </m:rPr>
                            <a:rPr lang="pl-PL">
                              <a:latin typeface="Cambria Math"/>
                            </a:rPr>
                            <m:t>ln</m:t>
                          </m:r>
                          <m:r>
                            <a:rPr lang="pl-PL" i="1" smtClean="0">
                              <a:latin typeface="Cambria Math"/>
                            </a:rPr>
                            <m:t> </m:t>
                          </m:r>
                          <m:r>
                            <a:rPr lang="pl-PL" i="1">
                              <a:latin typeface="Cambria Math"/>
                            </a:rPr>
                            <m:t>(1+</m:t>
                          </m:r>
                          <m:r>
                            <a:rPr lang="pl-PL" i="1">
                              <a:latin typeface="Cambria Math"/>
                            </a:rPr>
                            <m:t>𝑏</m:t>
                          </m:r>
                          <m:r>
                            <a:rPr lang="pl-PL" i="1">
                              <a:latin typeface="Cambria Math"/>
                            </a:rPr>
                            <m:t>)</m:t>
                          </m:r>
                        </m:num>
                        <m:den>
                          <m:r>
                            <a:rPr lang="pl-PL" i="1">
                              <a:latin typeface="Cambria Math"/>
                            </a:rPr>
                            <m:t>𝑇</m:t>
                          </m:r>
                        </m:den>
                      </m:f>
                    </m:oMath>
                  </m:oMathPara>
                </a14:m>
                <a:endParaRPr lang="pl-PL" dirty="0"/>
              </a:p>
              <a:p>
                <a:pPr marL="0" indent="0">
                  <a:buNone/>
                </a:pPr>
                <a:r>
                  <a:rPr lang="pl-PL" dirty="0"/>
                  <a:t>Gdzie:</a:t>
                </a:r>
              </a:p>
              <a:p>
                <a:r>
                  <a:rPr lang="pl-PL" dirty="0"/>
                  <a:t>T – długość analizowanego okresu.</a:t>
                </a:r>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t="-1132"/>
                </a:stretch>
              </a:blipFill>
            </p:spPr>
            <p:txBody>
              <a:bodyPr/>
              <a:lstStyle/>
              <a:p>
                <a:r>
                  <a:rPr lang="pl-PL">
                    <a:noFill/>
                  </a:rPr>
                  <a:t> </a:t>
                </a:r>
              </a:p>
            </p:txBody>
          </p:sp>
        </mc:Fallback>
      </mc:AlternateContent>
    </p:spTree>
    <p:extLst>
      <p:ext uri="{BB962C8B-B14F-4D97-AF65-F5344CB8AC3E}">
        <p14:creationId xmlns:p14="http://schemas.microsoft.com/office/powerpoint/2010/main" val="3329927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7239000" cy="1143000"/>
          </a:xfrm>
        </p:spPr>
        <p:txBody>
          <a:bodyPr/>
          <a:lstStyle/>
          <a:p>
            <a:pPr algn="ctr"/>
            <a:r>
              <a:rPr lang="pl-PL" dirty="0"/>
              <a:t>Model ekonometryczny</a:t>
            </a: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lgn="just">
                  <a:buNone/>
                </a:pPr>
                <a:r>
                  <a:rPr lang="pl-PL" b="1" dirty="0" smtClean="0"/>
                  <a:t>Reszta modelu </a:t>
                </a:r>
                <a:r>
                  <a:rPr lang="pl-PL" dirty="0" smtClean="0"/>
                  <a:t>– czyli różnica między wartością rzeczywistą a wartością teoretyczną (obliczoną na podstawie oszacowanej postaci modelu):</a:t>
                </a:r>
              </a:p>
              <a:p>
                <a:pPr marL="0" indent="0">
                  <a:buNone/>
                </a:pPr>
                <a:r>
                  <a:rPr lang="pl-PL" dirty="0" smtClean="0"/>
                  <a:t>		</a:t>
                </a:r>
                <a:r>
                  <a:rPr lang="el-GR" b="1" dirty="0" smtClean="0"/>
                  <a:t>ε</a:t>
                </a:r>
                <a:r>
                  <a:rPr lang="pl-PL" b="1" dirty="0" smtClean="0"/>
                  <a:t> = Y - </a:t>
                </a:r>
                <a14:m>
                  <m:oMath xmlns:m="http://schemas.openxmlformats.org/officeDocument/2006/math">
                    <m:acc>
                      <m:accPr>
                        <m:chr m:val="̂"/>
                        <m:ctrlPr>
                          <a:rPr lang="pl-PL" b="1" i="1" smtClean="0">
                            <a:latin typeface="Cambria Math"/>
                          </a:rPr>
                        </m:ctrlPr>
                      </m:accPr>
                      <m:e>
                        <m:r>
                          <a:rPr lang="pl-PL" b="1" i="1" smtClean="0">
                            <a:latin typeface="Cambria Math"/>
                          </a:rPr>
                          <m:t>𝒀</m:t>
                        </m:r>
                      </m:e>
                    </m:acc>
                  </m:oMath>
                </a14:m>
                <a:endParaRPr lang="pl-PL" b="1" dirty="0" smtClean="0"/>
              </a:p>
              <a:p>
                <a:pPr marL="0" indent="0">
                  <a:buNone/>
                </a:pPr>
                <a:endParaRPr lang="pl-PL" dirty="0"/>
              </a:p>
              <a:p>
                <a:pPr marL="0" indent="0">
                  <a:buNone/>
                </a:pPr>
                <a:r>
                  <a:rPr lang="pl-PL" dirty="0" smtClean="0"/>
                  <a:t>Przykładowo model ma postać oszacowaną:</a:t>
                </a:r>
              </a:p>
              <a:p>
                <a:pPr marL="0" indent="0">
                  <a:buNone/>
                </a:pPr>
                <a14:m>
                  <m:oMathPara xmlns:m="http://schemas.openxmlformats.org/officeDocument/2006/math">
                    <m:oMathParaPr>
                      <m:jc m:val="centerGroup"/>
                    </m:oMathParaPr>
                    <m:oMath xmlns:m="http://schemas.openxmlformats.org/officeDocument/2006/math">
                      <m:acc>
                        <m:accPr>
                          <m:chr m:val="̂"/>
                          <m:ctrlPr>
                            <a:rPr lang="pl-PL" i="1" smtClean="0">
                              <a:latin typeface="Cambria Math"/>
                            </a:rPr>
                          </m:ctrlPr>
                        </m:accPr>
                        <m:e>
                          <m:r>
                            <a:rPr lang="pl-PL" b="0" i="1" smtClean="0">
                              <a:latin typeface="Cambria Math"/>
                            </a:rPr>
                            <m:t>𝑌</m:t>
                          </m:r>
                        </m:e>
                      </m:acc>
                      <m:r>
                        <a:rPr lang="pl-PL" b="0" i="1" smtClean="0">
                          <a:latin typeface="Cambria Math"/>
                        </a:rPr>
                        <m:t>=12,5−2</m:t>
                      </m:r>
                      <m:r>
                        <a:rPr lang="pl-PL" b="0" i="1" smtClean="0">
                          <a:latin typeface="Cambria Math"/>
                        </a:rPr>
                        <m:t>𝑋</m:t>
                      </m:r>
                    </m:oMath>
                  </m:oMathPara>
                </a14:m>
                <a:endParaRPr lang="pl-PL" b="0" dirty="0" smtClean="0"/>
              </a:p>
              <a:p>
                <a:pPr marL="0" indent="0">
                  <a:buNone/>
                </a:pPr>
                <a:r>
                  <a:rPr lang="pl-PL" dirty="0" smtClean="0"/>
                  <a:t>Jeśli Y</a:t>
                </a:r>
                <a:r>
                  <a:rPr lang="pl-PL" sz="1800" dirty="0" smtClean="0"/>
                  <a:t>1</a:t>
                </a:r>
                <a:r>
                  <a:rPr lang="pl-PL" dirty="0" smtClean="0"/>
                  <a:t> = 7 i X</a:t>
                </a:r>
                <a:r>
                  <a:rPr lang="pl-PL" sz="1800" dirty="0" smtClean="0"/>
                  <a:t>1</a:t>
                </a:r>
                <a:r>
                  <a:rPr lang="pl-PL" dirty="0" smtClean="0"/>
                  <a:t> = 3, to </a:t>
                </a:r>
                <a14:m>
                  <m:oMath xmlns:m="http://schemas.openxmlformats.org/officeDocument/2006/math">
                    <m:acc>
                      <m:accPr>
                        <m:chr m:val="̂"/>
                        <m:ctrlPr>
                          <a:rPr lang="pl-PL" i="1">
                            <a:latin typeface="Cambria Math"/>
                          </a:rPr>
                        </m:ctrlPr>
                      </m:accPr>
                      <m:e>
                        <m:r>
                          <a:rPr lang="pl-PL" i="1">
                            <a:latin typeface="Cambria Math"/>
                          </a:rPr>
                          <m:t>𝑌</m:t>
                        </m:r>
                      </m:e>
                    </m:acc>
                  </m:oMath>
                </a14:m>
                <a:r>
                  <a:rPr lang="pl-PL" sz="1800" dirty="0" smtClean="0"/>
                  <a:t>1</a:t>
                </a:r>
                <a:r>
                  <a:rPr lang="pl-PL" dirty="0" smtClean="0"/>
                  <a:t>=12,5-2*3=6,5, czyli </a:t>
                </a:r>
              </a:p>
              <a:p>
                <a:pPr marL="0" indent="0">
                  <a:buNone/>
                </a:pPr>
                <a:r>
                  <a:rPr lang="pl-PL" dirty="0"/>
                  <a:t>r</a:t>
                </a:r>
                <a:r>
                  <a:rPr lang="pl-PL" dirty="0" smtClean="0"/>
                  <a:t>eszta modelu </a:t>
                </a:r>
                <a:r>
                  <a:rPr lang="el-GR" dirty="0" smtClean="0"/>
                  <a:t>ε</a:t>
                </a:r>
                <a:r>
                  <a:rPr lang="pl-PL" sz="1800" dirty="0" smtClean="0"/>
                  <a:t>1</a:t>
                </a:r>
                <a:r>
                  <a:rPr lang="pl-PL" dirty="0" smtClean="0"/>
                  <a:t>=</a:t>
                </a:r>
                <a:r>
                  <a:rPr lang="pl-PL" dirty="0"/>
                  <a:t> Y</a:t>
                </a:r>
                <a:r>
                  <a:rPr lang="pl-PL" sz="1800" dirty="0"/>
                  <a:t>1 </a:t>
                </a:r>
                <a:r>
                  <a:rPr lang="pl-PL" sz="1800" dirty="0" smtClean="0"/>
                  <a:t>-</a:t>
                </a:r>
                <a:r>
                  <a:rPr lang="pl-PL" dirty="0"/>
                  <a:t> </a:t>
                </a:r>
                <a14:m>
                  <m:oMath xmlns:m="http://schemas.openxmlformats.org/officeDocument/2006/math">
                    <m:sSub>
                      <m:sSubPr>
                        <m:ctrlPr>
                          <a:rPr lang="pl-PL" sz="2400" i="1" smtClean="0">
                            <a:latin typeface="Cambria Math"/>
                          </a:rPr>
                        </m:ctrlPr>
                      </m:sSubPr>
                      <m:e>
                        <m:acc>
                          <m:accPr>
                            <m:chr m:val="̂"/>
                            <m:ctrlPr>
                              <a:rPr lang="pl-PL" sz="2400" i="1" smtClean="0">
                                <a:latin typeface="Cambria Math"/>
                              </a:rPr>
                            </m:ctrlPr>
                          </m:accPr>
                          <m:e>
                            <m:r>
                              <a:rPr lang="pl-PL" sz="2400" b="0" i="1" smtClean="0">
                                <a:latin typeface="Cambria Math"/>
                              </a:rPr>
                              <m:t>𝑌</m:t>
                            </m:r>
                          </m:e>
                        </m:acc>
                      </m:e>
                      <m:sub>
                        <m:r>
                          <a:rPr lang="pl-PL" sz="2400" b="0" i="1" smtClean="0">
                            <a:latin typeface="Cambria Math"/>
                          </a:rPr>
                          <m:t>1</m:t>
                        </m:r>
                      </m:sub>
                    </m:sSub>
                    <m:r>
                      <a:rPr lang="pl-PL" sz="2400" b="0" i="1" smtClean="0">
                        <a:latin typeface="Cambria Math"/>
                      </a:rPr>
                      <m:t>=</m:t>
                    </m:r>
                    <m:r>
                      <a:rPr lang="pl-PL" sz="2400" i="1">
                        <a:latin typeface="Cambria Math"/>
                      </a:rPr>
                      <m:t> </m:t>
                    </m:r>
                  </m:oMath>
                </a14:m>
                <a:r>
                  <a:rPr lang="pl-PL" dirty="0" smtClean="0"/>
                  <a:t>7-6,5=0,5</a:t>
                </a: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t="-1132" r="-1431"/>
                </a:stretch>
              </a:blipFill>
            </p:spPr>
            <p:txBody>
              <a:bodyPr/>
              <a:lstStyle/>
              <a:p>
                <a:r>
                  <a:rPr lang="pl-PL">
                    <a:noFill/>
                  </a:rPr>
                  <a:t> </a:t>
                </a:r>
              </a:p>
            </p:txBody>
          </p:sp>
        </mc:Fallback>
      </mc:AlternateContent>
    </p:spTree>
    <p:extLst>
      <p:ext uri="{BB962C8B-B14F-4D97-AF65-F5344CB8AC3E}">
        <p14:creationId xmlns:p14="http://schemas.microsoft.com/office/powerpoint/2010/main" val="178804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beta </a:t>
            </a:r>
            <a:r>
              <a:rPr lang="pl-PL" dirty="0" err="1"/>
              <a:t>konwergencjA</a:t>
            </a:r>
            <a:endParaRPr lang="pl-PL" dirty="0"/>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normAutofit fontScale="92500" lnSpcReduction="10000"/>
              </a:bodyPr>
              <a:lstStyle/>
              <a:p>
                <a:pPr marL="0" indent="0" algn="ctr">
                  <a:buNone/>
                </a:pPr>
                <a:r>
                  <a:rPr lang="pl-PL" dirty="0"/>
                  <a:t>O występowaniu beta konwergencji świadczy fakt, iż parametr b w równaniu jest ujemny oraz statystycznie istotny. Jeśli natomiast parametr b w równaniu jest dodatni oraz statystycznie istotny, oznacza to występowanie zjawiska dywergencji. Natomiast statystyczna nieistotność parametru b oznacza, że nie występuje ani konwergencja, ani dywergencja analizowanego zjawiska. Testuje się następujący zestaw hipotez:</a:t>
                </a:r>
              </a:p>
              <a:p>
                <a:r>
                  <a:rPr lang="pl-PL" dirty="0"/>
                  <a:t> </a:t>
                </a:r>
                <a14:m>
                  <m:oMath xmlns:m="http://schemas.openxmlformats.org/officeDocument/2006/math">
                    <m:sSub>
                      <m:sSubPr>
                        <m:ctrlPr>
                          <a:rPr lang="pl-PL" i="1">
                            <a:latin typeface="Cambria Math"/>
                          </a:rPr>
                        </m:ctrlPr>
                      </m:sSubPr>
                      <m:e>
                        <m:r>
                          <a:rPr lang="pl-PL" i="1">
                            <a:latin typeface="Cambria Math"/>
                          </a:rPr>
                          <m:t>𝐻</m:t>
                        </m:r>
                      </m:e>
                      <m:sub>
                        <m:r>
                          <a:rPr lang="pl-PL" i="1">
                            <a:latin typeface="Cambria Math"/>
                          </a:rPr>
                          <m:t>0</m:t>
                        </m:r>
                      </m:sub>
                    </m:sSub>
                    <m:r>
                      <a:rPr lang="pl-PL" i="1">
                        <a:latin typeface="Cambria Math"/>
                      </a:rPr>
                      <m:t>:</m:t>
                    </m:r>
                    <m:r>
                      <a:rPr lang="pl-PL" i="1">
                        <a:latin typeface="Cambria Math"/>
                      </a:rPr>
                      <m:t>𝑏</m:t>
                    </m:r>
                    <m:r>
                      <a:rPr lang="pl-PL" i="1">
                        <a:latin typeface="Cambria Math"/>
                      </a:rPr>
                      <m:t>=0</m:t>
                    </m:r>
                  </m:oMath>
                </a14:m>
                <a:r>
                  <a:rPr lang="pl-PL" dirty="0"/>
                  <a:t> – brak konwergencji i dywergencji typu beta</a:t>
                </a:r>
              </a:p>
              <a:p>
                <a14:m>
                  <m:oMath xmlns:m="http://schemas.openxmlformats.org/officeDocument/2006/math">
                    <m:sSub>
                      <m:sSubPr>
                        <m:ctrlPr>
                          <a:rPr lang="pl-PL" i="1">
                            <a:latin typeface="Cambria Math"/>
                          </a:rPr>
                        </m:ctrlPr>
                      </m:sSubPr>
                      <m:e>
                        <m:r>
                          <a:rPr lang="pl-PL" i="1">
                            <a:latin typeface="Cambria Math"/>
                          </a:rPr>
                          <m:t>𝐻</m:t>
                        </m:r>
                      </m:e>
                      <m:sub>
                        <m:r>
                          <a:rPr lang="pl-PL" i="1">
                            <a:latin typeface="Cambria Math"/>
                          </a:rPr>
                          <m:t>1</m:t>
                        </m:r>
                      </m:sub>
                    </m:sSub>
                    <m:r>
                      <a:rPr lang="pl-PL" i="1">
                        <a:latin typeface="Cambria Math"/>
                      </a:rPr>
                      <m:t>:</m:t>
                    </m:r>
                    <m:r>
                      <a:rPr lang="pl-PL" i="1">
                        <a:latin typeface="Cambria Math"/>
                      </a:rPr>
                      <m:t>𝑏</m:t>
                    </m:r>
                    <m:r>
                      <a:rPr lang="pl-PL" i="1">
                        <a:latin typeface="Cambria Math"/>
                      </a:rPr>
                      <m:t>≠0</m:t>
                    </m:r>
                  </m:oMath>
                </a14:m>
                <a:r>
                  <a:rPr lang="pl-PL" dirty="0"/>
                  <a:t> – występuje konwergencja lub dywergencja typu beta</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758" t="-1761" r="-2441"/>
                </a:stretch>
              </a:blipFill>
            </p:spPr>
            <p:txBody>
              <a:bodyPr/>
              <a:lstStyle/>
              <a:p>
                <a:r>
                  <a:rPr lang="pl-PL">
                    <a:noFill/>
                  </a:rPr>
                  <a:t> </a:t>
                </a:r>
              </a:p>
            </p:txBody>
          </p:sp>
        </mc:Fallback>
      </mc:AlternateContent>
    </p:spTree>
    <p:extLst>
      <p:ext uri="{BB962C8B-B14F-4D97-AF65-F5344CB8AC3E}">
        <p14:creationId xmlns:p14="http://schemas.microsoft.com/office/powerpoint/2010/main" val="2725470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548680"/>
            <a:ext cx="7239000" cy="1143000"/>
          </a:xfrm>
        </p:spPr>
        <p:txBody>
          <a:bodyPr>
            <a:noAutofit/>
          </a:bodyPr>
          <a:lstStyle/>
          <a:p>
            <a:pPr algn="ctr"/>
            <a:r>
              <a:rPr lang="pl-PL" sz="2600" dirty="0">
                <a:solidFill>
                  <a:schemeClr val="tx1"/>
                </a:solidFill>
                <a:latin typeface="+mn-lt"/>
                <a:ea typeface="+mn-ea"/>
                <a:cs typeface="+mn-cs"/>
              </a:rPr>
              <a:t>Prosty model regresji, w którym zmienną zależną jest tempo wzrostu analizowanej miary</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213972005"/>
              </p:ext>
            </p:extLst>
          </p:nvPr>
        </p:nvGraphicFramePr>
        <p:xfrm>
          <a:off x="827584" y="2276872"/>
          <a:ext cx="6491064" cy="31874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0944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BETA </a:t>
            </a:r>
            <a:r>
              <a:rPr lang="pl-PL" dirty="0"/>
              <a:t>konwergencja</a:t>
            </a:r>
          </a:p>
        </p:txBody>
      </p:sp>
      <p:graphicFrame>
        <p:nvGraphicFramePr>
          <p:cNvPr id="7" name="Symbol zastępczy zawartości 6"/>
          <p:cNvGraphicFramePr>
            <a:graphicFrameLocks noGrp="1"/>
          </p:cNvGraphicFramePr>
          <p:nvPr>
            <p:ph idx="1"/>
            <p:extLst>
              <p:ext uri="{D42A27DB-BD31-4B8C-83A1-F6EECF244321}">
                <p14:modId xmlns:p14="http://schemas.microsoft.com/office/powerpoint/2010/main" val="2344848282"/>
              </p:ext>
            </p:extLst>
          </p:nvPr>
        </p:nvGraphicFramePr>
        <p:xfrm>
          <a:off x="971600" y="2132856"/>
          <a:ext cx="6552731" cy="3628196"/>
        </p:xfrm>
        <a:graphic>
          <a:graphicData uri="http://schemas.openxmlformats.org/drawingml/2006/table">
            <a:tbl>
              <a:tblPr firstRow="1" bandRow="1">
                <a:tableStyleId>{7DF18680-E054-41AD-8BC1-D1AEF772440D}</a:tableStyleId>
              </a:tblPr>
              <a:tblGrid>
                <a:gridCol w="865517"/>
                <a:gridCol w="947869"/>
                <a:gridCol w="947869"/>
                <a:gridCol w="947869"/>
                <a:gridCol w="947869"/>
                <a:gridCol w="947869"/>
                <a:gridCol w="947869"/>
              </a:tblGrid>
              <a:tr h="432368">
                <a:tc rowSpan="2">
                  <a:txBody>
                    <a:bodyPr/>
                    <a:lstStyle/>
                    <a:p>
                      <a:pPr algn="ctr">
                        <a:lnSpc>
                          <a:spcPct val="107000"/>
                        </a:lnSpc>
                        <a:spcAft>
                          <a:spcPts val="0"/>
                        </a:spcAft>
                      </a:pPr>
                      <a:r>
                        <a:rPr lang="pl-PL" sz="1200" dirty="0">
                          <a:effectLst/>
                        </a:rPr>
                        <a:t/>
                      </a:r>
                      <a:br>
                        <a:rPr lang="pl-PL" sz="1200" dirty="0">
                          <a:effectLst/>
                        </a:rPr>
                      </a:br>
                      <a:endParaRPr lang="pl-PL" sz="1100" dirty="0">
                        <a:effectLst/>
                        <a:latin typeface="Calibri"/>
                        <a:ea typeface="Calibri"/>
                        <a:cs typeface="Times New Roman"/>
                      </a:endParaRPr>
                    </a:p>
                  </a:txBody>
                  <a:tcPr marL="9525" marR="9525" marT="9525" marB="9525" anchor="b"/>
                </a:tc>
                <a:tc gridSpan="6">
                  <a:txBody>
                    <a:bodyPr/>
                    <a:lstStyle/>
                    <a:p>
                      <a:pPr algn="ctr">
                        <a:lnSpc>
                          <a:spcPct val="107000"/>
                        </a:lnSpc>
                        <a:spcAft>
                          <a:spcPts val="0"/>
                        </a:spcAft>
                      </a:pPr>
                      <a:r>
                        <a:rPr lang="pl-PL" sz="1800" dirty="0" err="1">
                          <a:solidFill>
                            <a:schemeClr val="bg1"/>
                          </a:solidFill>
                          <a:effectLst/>
                        </a:rPr>
                        <a:t>Regression</a:t>
                      </a:r>
                      <a:r>
                        <a:rPr lang="pl-PL" sz="1800" dirty="0">
                          <a:solidFill>
                            <a:schemeClr val="bg1"/>
                          </a:solidFill>
                          <a:effectLst/>
                        </a:rPr>
                        <a:t> </a:t>
                      </a:r>
                      <a:r>
                        <a:rPr lang="pl-PL" sz="1800" dirty="0" err="1">
                          <a:solidFill>
                            <a:schemeClr val="bg1"/>
                          </a:solidFill>
                          <a:effectLst/>
                        </a:rPr>
                        <a:t>summary</a:t>
                      </a:r>
                      <a:r>
                        <a:rPr lang="pl-PL" sz="1800" dirty="0">
                          <a:solidFill>
                            <a:schemeClr val="bg1"/>
                          </a:solidFill>
                          <a:effectLst/>
                        </a:rPr>
                        <a:t> of the dependent </a:t>
                      </a:r>
                      <a:r>
                        <a:rPr lang="pl-PL" sz="1800" dirty="0" err="1">
                          <a:solidFill>
                            <a:schemeClr val="bg1"/>
                          </a:solidFill>
                          <a:effectLst/>
                        </a:rPr>
                        <a:t>variable</a:t>
                      </a:r>
                      <a:r>
                        <a:rPr lang="pl-PL" sz="1800" dirty="0">
                          <a:solidFill>
                            <a:schemeClr val="bg1"/>
                          </a:solidFill>
                          <a:effectLst/>
                        </a:rPr>
                        <a:t>: </a:t>
                      </a:r>
                      <a:r>
                        <a:rPr lang="pl-PL" sz="1800" dirty="0" err="1">
                          <a:solidFill>
                            <a:schemeClr val="bg1"/>
                          </a:solidFill>
                          <a:effectLst/>
                        </a:rPr>
                        <a:t>Synthetic</a:t>
                      </a:r>
                      <a:r>
                        <a:rPr lang="pl-PL" sz="1800" dirty="0">
                          <a:solidFill>
                            <a:schemeClr val="bg1"/>
                          </a:solidFill>
                          <a:effectLst/>
                        </a:rPr>
                        <a:t> </a:t>
                      </a:r>
                      <a:r>
                        <a:rPr lang="pl-PL" sz="1800" dirty="0" err="1">
                          <a:solidFill>
                            <a:schemeClr val="bg1"/>
                          </a:solidFill>
                          <a:effectLst/>
                        </a:rPr>
                        <a:t>measure</a:t>
                      </a:r>
                      <a:r>
                        <a:rPr lang="pl-PL" sz="1800" dirty="0">
                          <a:solidFill>
                            <a:schemeClr val="bg1"/>
                          </a:solidFill>
                          <a:effectLst/>
                        </a:rPr>
                        <a:t> R= ,36112731 R^2= ,13041294 </a:t>
                      </a:r>
                      <a:endParaRPr lang="pl-PL" sz="1800" dirty="0" smtClean="0">
                        <a:solidFill>
                          <a:schemeClr val="bg1"/>
                        </a:solidFill>
                        <a:effectLst/>
                      </a:endParaRPr>
                    </a:p>
                    <a:p>
                      <a:pPr algn="ctr">
                        <a:lnSpc>
                          <a:spcPct val="107000"/>
                        </a:lnSpc>
                        <a:spcAft>
                          <a:spcPts val="0"/>
                        </a:spcAft>
                      </a:pPr>
                      <a:r>
                        <a:rPr lang="pl-PL" sz="1800" dirty="0" err="1" smtClean="0">
                          <a:solidFill>
                            <a:schemeClr val="bg1"/>
                          </a:solidFill>
                          <a:effectLst/>
                        </a:rPr>
                        <a:t>Corrected</a:t>
                      </a:r>
                      <a:r>
                        <a:rPr lang="pl-PL" sz="1800" dirty="0" smtClean="0">
                          <a:solidFill>
                            <a:schemeClr val="bg1"/>
                          </a:solidFill>
                          <a:effectLst/>
                        </a:rPr>
                        <a:t> </a:t>
                      </a:r>
                      <a:r>
                        <a:rPr lang="pl-PL" sz="1800" dirty="0">
                          <a:solidFill>
                            <a:schemeClr val="bg1"/>
                          </a:solidFill>
                          <a:effectLst/>
                        </a:rPr>
                        <a:t>R^2= ,09696728 F(1,26)=3,8992 </a:t>
                      </a:r>
                      <a:endParaRPr lang="pl-PL" sz="1800" dirty="0">
                        <a:solidFill>
                          <a:schemeClr val="bg1"/>
                        </a:solidFill>
                        <a:effectLst/>
                        <a:latin typeface="Calibri"/>
                        <a:ea typeface="Calibri"/>
                        <a:cs typeface="Times New Roman"/>
                      </a:endParaRPr>
                    </a:p>
                  </a:txBody>
                  <a:tcPr marL="9525" marR="9525" marT="9525" marB="9525"/>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85947">
                <a:tc vMerge="1">
                  <a:txBody>
                    <a:bodyPr/>
                    <a:lstStyle/>
                    <a:p>
                      <a:endParaRPr lang="pl-PL"/>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800" dirty="0" smtClean="0">
                          <a:effectLst/>
                        </a:rPr>
                        <a:t>b*</a:t>
                      </a:r>
                      <a:endParaRPr lang="pl-PL" sz="2400" dirty="0" smtClean="0">
                        <a:effectLst/>
                      </a:endParaRPr>
                    </a:p>
                    <a:p>
                      <a:pPr algn="ctr"/>
                      <a:endParaRPr lang="pl-PL" dirty="0"/>
                    </a:p>
                  </a:txBody>
                  <a:tcPr marL="9525" marR="9525" marT="9525" marB="95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err="1" smtClean="0">
                          <a:solidFill>
                            <a:schemeClr val="dk1"/>
                          </a:solidFill>
                          <a:effectLst/>
                          <a:latin typeface="+mn-lt"/>
                          <a:ea typeface="+mn-ea"/>
                          <a:cs typeface="+mn-cs"/>
                        </a:rPr>
                        <a:t>Std</a:t>
                      </a:r>
                      <a:r>
                        <a:rPr kumimoji="0" lang="pl-PL" sz="1800" kern="1200" dirty="0" smtClean="0">
                          <a:solidFill>
                            <a:schemeClr val="dk1"/>
                          </a:solidFill>
                          <a:effectLst/>
                          <a:latin typeface="+mn-lt"/>
                          <a:ea typeface="+mn-ea"/>
                          <a:cs typeface="+mn-cs"/>
                        </a:rPr>
                        <a:t>. Er.</a:t>
                      </a:r>
                      <a:br>
                        <a:rPr kumimoji="0" lang="pl-PL" sz="1800" kern="1200" dirty="0" smtClean="0">
                          <a:solidFill>
                            <a:schemeClr val="dk1"/>
                          </a:solidFill>
                          <a:effectLst/>
                          <a:latin typeface="+mn-lt"/>
                          <a:ea typeface="+mn-ea"/>
                          <a:cs typeface="+mn-cs"/>
                        </a:rPr>
                      </a:br>
                      <a:r>
                        <a:rPr kumimoji="0" lang="pl-PL" sz="1800" kern="1200" dirty="0" smtClean="0">
                          <a:solidFill>
                            <a:schemeClr val="dk1"/>
                          </a:solidFill>
                          <a:effectLst/>
                          <a:latin typeface="+mn-lt"/>
                          <a:ea typeface="+mn-ea"/>
                          <a:cs typeface="+mn-cs"/>
                        </a:rPr>
                        <a:t>z b*</a:t>
                      </a:r>
                    </a:p>
                    <a:p>
                      <a:pPr algn="ctr"/>
                      <a:endParaRPr kumimoji="0" lang="pl-PL" sz="1800" kern="1200" dirty="0">
                        <a:solidFill>
                          <a:schemeClr val="dk1"/>
                        </a:solidFill>
                        <a:effectLst/>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smtClean="0">
                          <a:solidFill>
                            <a:schemeClr val="dk1"/>
                          </a:solidFill>
                          <a:effectLst/>
                          <a:latin typeface="+mn-lt"/>
                          <a:ea typeface="+mn-ea"/>
                          <a:cs typeface="+mn-cs"/>
                        </a:rPr>
                        <a:t>b</a:t>
                      </a:r>
                    </a:p>
                    <a:p>
                      <a:pPr algn="ctr"/>
                      <a:endParaRPr kumimoji="0" lang="pl-PL" sz="1800" kern="1200" dirty="0">
                        <a:solidFill>
                          <a:schemeClr val="dk1"/>
                        </a:solidFill>
                        <a:effectLst/>
                        <a:latin typeface="+mn-lt"/>
                        <a:ea typeface="+mn-ea"/>
                        <a:cs typeface="+mn-cs"/>
                      </a:endParaRPr>
                    </a:p>
                  </a:txBody>
                  <a:tcPr anchor="ctr"/>
                </a:tc>
                <a:tc>
                  <a:txBody>
                    <a:bodyPr/>
                    <a:lstStyle/>
                    <a:p>
                      <a:pPr algn="ctr">
                        <a:lnSpc>
                          <a:spcPct val="107000"/>
                        </a:lnSpc>
                        <a:spcAft>
                          <a:spcPts val="0"/>
                        </a:spcAft>
                      </a:pPr>
                      <a:r>
                        <a:rPr kumimoji="0" lang="pl-PL" sz="1800" kern="1200" dirty="0" err="1" smtClean="0">
                          <a:solidFill>
                            <a:schemeClr val="dk1"/>
                          </a:solidFill>
                          <a:effectLst/>
                          <a:latin typeface="+mn-lt"/>
                          <a:ea typeface="+mn-ea"/>
                          <a:cs typeface="+mn-cs"/>
                        </a:rPr>
                        <a:t>Std</a:t>
                      </a:r>
                      <a:r>
                        <a:rPr kumimoji="0" lang="pl-PL" sz="1800" kern="1200" dirty="0" smtClean="0">
                          <a:solidFill>
                            <a:schemeClr val="dk1"/>
                          </a:solidFill>
                          <a:effectLst/>
                          <a:latin typeface="+mn-lt"/>
                          <a:ea typeface="+mn-ea"/>
                          <a:cs typeface="+mn-cs"/>
                        </a:rPr>
                        <a:t>. Er.</a:t>
                      </a:r>
                      <a:br>
                        <a:rPr kumimoji="0" lang="pl-PL" sz="1800" kern="1200" dirty="0" smtClean="0">
                          <a:solidFill>
                            <a:schemeClr val="dk1"/>
                          </a:solidFill>
                          <a:effectLst/>
                          <a:latin typeface="+mn-lt"/>
                          <a:ea typeface="+mn-ea"/>
                          <a:cs typeface="+mn-cs"/>
                        </a:rPr>
                      </a:br>
                      <a:r>
                        <a:rPr kumimoji="0" lang="pl-PL" sz="1800" kern="1200" dirty="0" smtClean="0">
                          <a:solidFill>
                            <a:schemeClr val="dk1"/>
                          </a:solidFill>
                          <a:effectLst/>
                          <a:latin typeface="+mn-lt"/>
                          <a:ea typeface="+mn-ea"/>
                          <a:cs typeface="+mn-cs"/>
                        </a:rPr>
                        <a:t>z b</a:t>
                      </a:r>
                      <a:endParaRPr kumimoji="0" lang="pl-PL" sz="1800" kern="1200" dirty="0">
                        <a:solidFill>
                          <a:schemeClr val="dk1"/>
                        </a:solidFill>
                        <a:effectLst/>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smtClean="0">
                          <a:solidFill>
                            <a:schemeClr val="dk1"/>
                          </a:solidFill>
                          <a:effectLst/>
                          <a:latin typeface="+mn-lt"/>
                          <a:ea typeface="+mn-ea"/>
                          <a:cs typeface="+mn-cs"/>
                        </a:rPr>
                        <a:t>t(26)</a:t>
                      </a:r>
                    </a:p>
                    <a:p>
                      <a:pPr algn="ctr"/>
                      <a:endParaRPr kumimoji="0" lang="pl-PL" sz="1800" kern="1200" dirty="0">
                        <a:solidFill>
                          <a:schemeClr val="dk1"/>
                        </a:solidFill>
                        <a:effectLst/>
                        <a:latin typeface="+mn-lt"/>
                        <a:ea typeface="+mn-ea"/>
                        <a:cs typeface="+mn-cs"/>
                      </a:endParaRPr>
                    </a:p>
                  </a:txBody>
                  <a:tcPr anchor="ctr"/>
                </a:tc>
                <a:tc>
                  <a:txBody>
                    <a:bodyPr/>
                    <a:lstStyle/>
                    <a:p>
                      <a:pPr algn="ctr"/>
                      <a:r>
                        <a:rPr kumimoji="0" lang="pl-PL" sz="1800" kern="1200" dirty="0" smtClean="0">
                          <a:solidFill>
                            <a:schemeClr val="dk1"/>
                          </a:solidFill>
                          <a:effectLst/>
                          <a:latin typeface="+mn-lt"/>
                          <a:ea typeface="+mn-ea"/>
                          <a:cs typeface="+mn-cs"/>
                        </a:rPr>
                        <a:t>p</a:t>
                      </a:r>
                      <a:endParaRPr kumimoji="0" lang="pl-PL" sz="1800" kern="1200" dirty="0">
                        <a:solidFill>
                          <a:schemeClr val="dk1"/>
                        </a:solidFill>
                        <a:effectLst/>
                        <a:latin typeface="+mn-lt"/>
                        <a:ea typeface="+mn-ea"/>
                        <a:cs typeface="+mn-cs"/>
                      </a:endParaRPr>
                    </a:p>
                  </a:txBody>
                  <a:tcPr anchor="ctr"/>
                </a:tc>
              </a:tr>
              <a:tr h="432368">
                <a:tc>
                  <a:txBody>
                    <a:bodyPr/>
                    <a:lstStyle/>
                    <a:p>
                      <a:pPr algn="ctr">
                        <a:lnSpc>
                          <a:spcPct val="107000"/>
                        </a:lnSpc>
                      </a:pPr>
                      <a:r>
                        <a:rPr lang="pl-PL" sz="1600" dirty="0" smtClean="0">
                          <a:effectLst/>
                        </a:rPr>
                        <a:t>Wyraz wolny </a:t>
                      </a:r>
                      <a:endParaRPr lang="pl-PL" sz="1600" dirty="0">
                        <a:effectLst/>
                        <a:latin typeface="Calibri"/>
                        <a:cs typeface="Times New Roman"/>
                      </a:endParaRPr>
                    </a:p>
                  </a:txBody>
                  <a:tcPr marL="9525" marR="9525" marT="9525" marB="9525" anchor="ctr"/>
                </a:tc>
                <a:tc>
                  <a:txBody>
                    <a:bodyPr/>
                    <a:lstStyle/>
                    <a:p>
                      <a:pPr>
                        <a:lnSpc>
                          <a:spcPct val="107000"/>
                        </a:lnSpc>
                      </a:pPr>
                      <a:endParaRPr lang="pl-PL" sz="1600">
                        <a:effectLst/>
                        <a:latin typeface="Calibri"/>
                        <a:cs typeface="Times New Roman"/>
                      </a:endParaRPr>
                    </a:p>
                  </a:txBody>
                  <a:tcPr marL="9525" marR="9525" marT="9525" marB="9525" anchor="ctr"/>
                </a:tc>
                <a:tc>
                  <a:txBody>
                    <a:bodyPr/>
                    <a:lstStyle/>
                    <a:p>
                      <a:pPr>
                        <a:lnSpc>
                          <a:spcPct val="107000"/>
                        </a:lnSpc>
                      </a:pPr>
                      <a:endParaRPr lang="pl-PL" sz="1600">
                        <a:effectLst/>
                        <a:latin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0,000086</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0,001640</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0,05236</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0,958639</a:t>
                      </a:r>
                      <a:endParaRPr lang="pl-PL" sz="1600" dirty="0">
                        <a:effectLst/>
                        <a:latin typeface="Calibri"/>
                        <a:ea typeface="Calibri"/>
                        <a:cs typeface="Times New Roman"/>
                      </a:endParaRPr>
                    </a:p>
                  </a:txBody>
                  <a:tcPr marL="9525" marR="9525" marT="9525" marB="9525" anchor="ctr"/>
                </a:tc>
              </a:tr>
              <a:tr h="432368">
                <a:tc>
                  <a:txBody>
                    <a:bodyPr/>
                    <a:lstStyle/>
                    <a:p>
                      <a:pPr algn="ctr">
                        <a:lnSpc>
                          <a:spcPct val="107000"/>
                        </a:lnSpc>
                        <a:spcAft>
                          <a:spcPts val="0"/>
                        </a:spcAft>
                      </a:pPr>
                      <a:r>
                        <a:rPr lang="pl-PL" sz="1600" dirty="0" smtClean="0">
                          <a:effectLst/>
                        </a:rPr>
                        <a:t>Współczynnik regresji</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effectLst/>
                        </a:rPr>
                        <a:t>-0,361127</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effectLst/>
                        </a:rPr>
                        <a:t>0,182882</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-0,013431</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0,006802</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-1,97465</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effectLst/>
                        </a:rPr>
                        <a:t>0,059017</a:t>
                      </a:r>
                      <a:endParaRPr lang="pl-PL" sz="1600" dirty="0">
                        <a:effectLst/>
                        <a:latin typeface="Calibri"/>
                        <a:ea typeface="Calibri"/>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29871628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marL="0" indent="0" algn="ctr"/>
            <a:r>
              <a:rPr lang="pl-PL" dirty="0"/>
              <a:t>Konwergencja typu sigma i sposoby jej pomiaru</a:t>
            </a:r>
          </a:p>
        </p:txBody>
      </p:sp>
      <p:sp>
        <p:nvSpPr>
          <p:cNvPr id="3" name="Symbol zastępczy zawartości 2"/>
          <p:cNvSpPr>
            <a:spLocks noGrp="1"/>
          </p:cNvSpPr>
          <p:nvPr>
            <p:ph idx="1"/>
          </p:nvPr>
        </p:nvSpPr>
        <p:spPr/>
        <p:txBody>
          <a:bodyPr/>
          <a:lstStyle/>
          <a:p>
            <a:pPr marL="0" indent="0" algn="ctr">
              <a:buNone/>
            </a:pPr>
            <a:endParaRPr lang="pl-PL" dirty="0"/>
          </a:p>
          <a:p>
            <a:pPr marL="0" indent="0" algn="ctr">
              <a:buNone/>
            </a:pPr>
            <a:r>
              <a:rPr lang="pl-PL" dirty="0"/>
              <a:t>Konwergencja typu sigma występuje w sytuacji, gdy dysproporcje mierzone np. odchyleniem standardowym logarytmów dochodu per capita pomiędzy krajami zmniejszają się w czasie (Próchniak, 2004).</a:t>
            </a:r>
          </a:p>
          <a:p>
            <a:pPr marL="0" indent="0">
              <a:buNone/>
            </a:pPr>
            <a:endParaRPr lang="pl-PL" dirty="0"/>
          </a:p>
        </p:txBody>
      </p:sp>
    </p:spTree>
    <p:extLst>
      <p:ext uri="{BB962C8B-B14F-4D97-AF65-F5344CB8AC3E}">
        <p14:creationId xmlns:p14="http://schemas.microsoft.com/office/powerpoint/2010/main" val="312288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Sigma konwergencja</a:t>
            </a:r>
            <a:endParaRPr lang="pl-PL" dirty="0"/>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lgn="ctr">
                  <a:buNone/>
                </a:pPr>
                <a:r>
                  <a:rPr lang="pl-PL" dirty="0"/>
                  <a:t>Badanie sigma konwergencji możliwe jest na podstawie następującego modelu trendu:</a:t>
                </a:r>
              </a:p>
              <a:p>
                <a:pPr marL="0" indent="0" algn="ctr">
                  <a:buNone/>
                </a:pPr>
                <a14:m>
                  <m:oMath xmlns:m="http://schemas.openxmlformats.org/officeDocument/2006/math">
                    <m:sSub>
                      <m:sSubPr>
                        <m:ctrlPr>
                          <a:rPr lang="pl-PL" i="1">
                            <a:latin typeface="Cambria Math"/>
                          </a:rPr>
                        </m:ctrlPr>
                      </m:sSubPr>
                      <m:e>
                        <m:r>
                          <a:rPr lang="pl-PL" i="1">
                            <a:latin typeface="Cambria Math"/>
                          </a:rPr>
                          <m:t>𝑆</m:t>
                        </m:r>
                      </m:e>
                      <m:sub>
                        <m:r>
                          <a:rPr lang="pl-PL" i="1">
                            <a:latin typeface="Cambria Math"/>
                          </a:rPr>
                          <m:t>𝑦𝑡</m:t>
                        </m:r>
                      </m:sub>
                    </m:sSub>
                    <m:r>
                      <a:rPr lang="pl-PL" i="1">
                        <a:latin typeface="Cambria Math"/>
                      </a:rPr>
                      <m:t>=</m:t>
                    </m:r>
                    <m:sSub>
                      <m:sSubPr>
                        <m:ctrlPr>
                          <a:rPr lang="pl-PL" i="1">
                            <a:latin typeface="Cambria Math"/>
                          </a:rPr>
                        </m:ctrlPr>
                      </m:sSubPr>
                      <m:e>
                        <m:r>
                          <a:rPr lang="pl-PL" i="1">
                            <a:latin typeface="Cambria Math"/>
                          </a:rPr>
                          <m:t>𝛼</m:t>
                        </m:r>
                      </m:e>
                      <m:sub>
                        <m:r>
                          <a:rPr lang="pl-PL" i="1">
                            <a:latin typeface="Cambria Math"/>
                          </a:rPr>
                          <m:t>0</m:t>
                        </m:r>
                      </m:sub>
                    </m:sSub>
                    <m:r>
                      <a:rPr lang="pl-PL" i="1">
                        <a:latin typeface="Cambria Math"/>
                      </a:rPr>
                      <m:t>+</m:t>
                    </m:r>
                    <m:sSub>
                      <m:sSubPr>
                        <m:ctrlPr>
                          <a:rPr lang="pl-PL" i="1">
                            <a:latin typeface="Cambria Math"/>
                          </a:rPr>
                        </m:ctrlPr>
                      </m:sSubPr>
                      <m:e>
                        <m:r>
                          <a:rPr lang="pl-PL" i="1">
                            <a:latin typeface="Cambria Math"/>
                          </a:rPr>
                          <m:t>𝛼</m:t>
                        </m:r>
                      </m:e>
                      <m:sub>
                        <m:r>
                          <a:rPr lang="pl-PL" i="1">
                            <a:latin typeface="Cambria Math"/>
                          </a:rPr>
                          <m:t>1</m:t>
                        </m:r>
                      </m:sub>
                    </m:sSub>
                    <m:r>
                      <a:rPr lang="pl-PL" i="1">
                        <a:latin typeface="Cambria Math"/>
                      </a:rPr>
                      <m:t>𝑡</m:t>
                    </m:r>
                    <m:r>
                      <a:rPr lang="pl-PL" i="1">
                        <a:latin typeface="Cambria Math"/>
                      </a:rPr>
                      <m:t>+</m:t>
                    </m:r>
                    <m:sSub>
                      <m:sSubPr>
                        <m:ctrlPr>
                          <a:rPr lang="pl-PL" i="1">
                            <a:latin typeface="Cambria Math"/>
                          </a:rPr>
                        </m:ctrlPr>
                      </m:sSubPr>
                      <m:e>
                        <m:r>
                          <a:rPr lang="pl-PL" i="1">
                            <a:latin typeface="Cambria Math"/>
                          </a:rPr>
                          <m:t>𝜀</m:t>
                        </m:r>
                      </m:e>
                      <m:sub>
                        <m:r>
                          <a:rPr lang="pl-PL" i="1">
                            <a:latin typeface="Cambria Math"/>
                          </a:rPr>
                          <m:t>𝑡</m:t>
                        </m:r>
                      </m:sub>
                    </m:sSub>
                  </m:oMath>
                </a14:m>
                <a:r>
                  <a:rPr lang="pl-PL" dirty="0"/>
                  <a:t>  (t = 1, …, n)</a:t>
                </a:r>
              </a:p>
              <a:p>
                <a:pPr marL="0" indent="0">
                  <a:buNone/>
                </a:pPr>
                <a:r>
                  <a:rPr lang="pl-PL" dirty="0"/>
                  <a:t>Gdzie:</a:t>
                </a:r>
              </a:p>
              <a:p>
                <a:r>
                  <a:rPr lang="pl-PL" dirty="0" err="1"/>
                  <a:t>S</a:t>
                </a:r>
                <a:r>
                  <a:rPr lang="pl-PL" baseline="-25000" dirty="0" err="1"/>
                  <a:t>yt</a:t>
                </a:r>
                <a:r>
                  <a:rPr lang="pl-PL" dirty="0"/>
                  <a:t> – odchylenie standardowe logarytmu analizowanej zmiennej, </a:t>
                </a:r>
              </a:p>
              <a:p>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0</m:t>
                        </m:r>
                      </m:sub>
                    </m:sSub>
                    <m:r>
                      <a:rPr lang="pl-PL" i="1">
                        <a:latin typeface="Cambria Math"/>
                      </a:rPr>
                      <m:t>, </m:t>
                    </m:r>
                    <m:sSub>
                      <m:sSubPr>
                        <m:ctrlPr>
                          <a:rPr lang="pl-PL" i="1">
                            <a:latin typeface="Cambria Math"/>
                          </a:rPr>
                        </m:ctrlPr>
                      </m:sSubPr>
                      <m:e>
                        <m:r>
                          <a:rPr lang="pl-PL" i="1">
                            <a:latin typeface="Cambria Math"/>
                          </a:rPr>
                          <m:t>𝛼</m:t>
                        </m:r>
                      </m:e>
                      <m:sub>
                        <m:r>
                          <a:rPr lang="pl-PL" i="1">
                            <a:latin typeface="Cambria Math"/>
                          </a:rPr>
                          <m:t>1</m:t>
                        </m:r>
                      </m:sub>
                    </m:sSub>
                    <m:r>
                      <a:rPr lang="pl-PL" i="1">
                        <a:latin typeface="Cambria Math"/>
                      </a:rPr>
                      <m:t>− </m:t>
                    </m:r>
                  </m:oMath>
                </a14:m>
                <a:r>
                  <a:rPr lang="pl-PL" dirty="0"/>
                  <a:t>parametry strukturalne,</a:t>
                </a:r>
              </a:p>
              <a:p>
                <a:r>
                  <a:rPr lang="pl-PL" dirty="0"/>
                  <a:t>t – zmienna czasowa,</a:t>
                </a:r>
              </a:p>
              <a:p>
                <a14:m>
                  <m:oMath xmlns:m="http://schemas.openxmlformats.org/officeDocument/2006/math">
                    <m:sSub>
                      <m:sSubPr>
                        <m:ctrlPr>
                          <a:rPr lang="pl-PL" i="1">
                            <a:latin typeface="Cambria Math"/>
                          </a:rPr>
                        </m:ctrlPr>
                      </m:sSubPr>
                      <m:e>
                        <m:r>
                          <a:rPr lang="pl-PL" i="1">
                            <a:latin typeface="Cambria Math"/>
                          </a:rPr>
                          <m:t>𝜀</m:t>
                        </m:r>
                      </m:e>
                      <m:sub>
                        <m:r>
                          <a:rPr lang="pl-PL" i="1">
                            <a:latin typeface="Cambria Math"/>
                          </a:rPr>
                          <m:t>𝑡</m:t>
                        </m:r>
                      </m:sub>
                    </m:sSub>
                    <m:r>
                      <a:rPr lang="pl-PL" i="1">
                        <a:latin typeface="Cambria Math"/>
                      </a:rPr>
                      <m:t>− </m:t>
                    </m:r>
                  </m:oMath>
                </a14:m>
                <a:r>
                  <a:rPr lang="pl-PL" dirty="0"/>
                  <a:t>składnik losowy równania.</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t="-1132"/>
                </a:stretch>
              </a:blipFill>
            </p:spPr>
            <p:txBody>
              <a:bodyPr/>
              <a:lstStyle/>
              <a:p>
                <a:r>
                  <a:rPr lang="pl-PL">
                    <a:noFill/>
                  </a:rPr>
                  <a:t> </a:t>
                </a:r>
              </a:p>
            </p:txBody>
          </p:sp>
        </mc:Fallback>
      </mc:AlternateContent>
    </p:spTree>
    <p:extLst>
      <p:ext uri="{BB962C8B-B14F-4D97-AF65-F5344CB8AC3E}">
        <p14:creationId xmlns:p14="http://schemas.microsoft.com/office/powerpoint/2010/main" val="34364391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Sigma konwergencja</a:t>
            </a: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lgn="ctr">
                  <a:buNone/>
                </a:pPr>
                <a:r>
                  <a:rPr lang="pl-PL" dirty="0"/>
                  <a:t>Ujemny oraz statystycznie istotny parametr </a:t>
                </a:r>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1</m:t>
                        </m:r>
                      </m:sub>
                    </m:sSub>
                  </m:oMath>
                </a14:m>
                <a:r>
                  <a:rPr lang="pl-PL" dirty="0"/>
                  <a:t> świadczy o występowaniu konwergencji typu sigma. Dodatni oraz statystycznie istotny parametr </a:t>
                </a:r>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1</m:t>
                        </m:r>
                      </m:sub>
                    </m:sSub>
                  </m:oMath>
                </a14:m>
                <a:r>
                  <a:rPr lang="pl-PL" dirty="0"/>
                  <a:t> świadczy o występowaniu dywergencji typu sigma. W celu zbadania występowania procesu sigma-konwergencji weryfikuje się następujący zestaw hipotez:</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589" t="-1132"/>
                </a:stretch>
              </a:blipFill>
            </p:spPr>
            <p:txBody>
              <a:bodyPr/>
              <a:lstStyle/>
              <a:p>
                <a:r>
                  <a:rPr lang="pl-PL">
                    <a:noFill/>
                  </a:rPr>
                  <a:t> </a:t>
                </a:r>
              </a:p>
            </p:txBody>
          </p:sp>
        </mc:Fallback>
      </mc:AlternateContent>
    </p:spTree>
    <p:extLst>
      <p:ext uri="{BB962C8B-B14F-4D97-AF65-F5344CB8AC3E}">
        <p14:creationId xmlns:p14="http://schemas.microsoft.com/office/powerpoint/2010/main" val="13823353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Sigma konwergencja</a:t>
            </a: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lgn="ctr">
                  <a:buNone/>
                </a:pPr>
                <a14:m>
                  <m:oMath xmlns:m="http://schemas.openxmlformats.org/officeDocument/2006/math">
                    <m:sSub>
                      <m:sSubPr>
                        <m:ctrlPr>
                          <a:rPr lang="pl-PL" i="1" smtClean="0">
                            <a:latin typeface="Cambria Math"/>
                          </a:rPr>
                        </m:ctrlPr>
                      </m:sSubPr>
                      <m:e>
                        <m:r>
                          <a:rPr lang="pl-PL" i="1">
                            <a:latin typeface="Cambria Math"/>
                          </a:rPr>
                          <m:t>𝐻</m:t>
                        </m:r>
                      </m:e>
                      <m:sub>
                        <m:r>
                          <a:rPr lang="pl-PL" i="1">
                            <a:latin typeface="Cambria Math"/>
                          </a:rPr>
                          <m:t>0</m:t>
                        </m:r>
                      </m:sub>
                    </m:sSub>
                    <m:r>
                      <a:rPr lang="pl-PL" i="1">
                        <a:latin typeface="Cambria Math"/>
                      </a:rPr>
                      <m:t>: </m:t>
                    </m:r>
                    <m:sSubSup>
                      <m:sSubSupPr>
                        <m:ctrlPr>
                          <a:rPr lang="pl-PL" i="1">
                            <a:latin typeface="Cambria Math"/>
                          </a:rPr>
                        </m:ctrlPr>
                      </m:sSubSupPr>
                      <m:e>
                        <m:r>
                          <a:rPr lang="pl-PL" i="1">
                            <a:latin typeface="Cambria Math"/>
                          </a:rPr>
                          <m:t>𝜎</m:t>
                        </m:r>
                      </m:e>
                      <m:sub>
                        <m:r>
                          <a:rPr lang="pl-PL" i="1">
                            <a:latin typeface="Cambria Math"/>
                          </a:rPr>
                          <m:t>1</m:t>
                        </m:r>
                      </m:sub>
                      <m:sup>
                        <m:r>
                          <a:rPr lang="pl-PL" i="1">
                            <a:latin typeface="Cambria Math"/>
                          </a:rPr>
                          <m:t>2</m:t>
                        </m:r>
                      </m:sup>
                    </m:sSubSup>
                    <m:r>
                      <a:rPr lang="pl-PL" i="1">
                        <a:latin typeface="Cambria Math"/>
                      </a:rPr>
                      <m:t>=</m:t>
                    </m:r>
                    <m:sSubSup>
                      <m:sSubSupPr>
                        <m:ctrlPr>
                          <a:rPr lang="pl-PL" i="1">
                            <a:latin typeface="Cambria Math"/>
                          </a:rPr>
                        </m:ctrlPr>
                      </m:sSubSupPr>
                      <m:e>
                        <m:r>
                          <a:rPr lang="pl-PL" i="1">
                            <a:latin typeface="Cambria Math"/>
                          </a:rPr>
                          <m:t>𝜎</m:t>
                        </m:r>
                      </m:e>
                      <m:sub>
                        <m:r>
                          <a:rPr lang="pl-PL" i="1">
                            <a:latin typeface="Cambria Math"/>
                          </a:rPr>
                          <m:t>𝑇</m:t>
                        </m:r>
                      </m:sub>
                      <m:sup>
                        <m:r>
                          <a:rPr lang="pl-PL" i="1">
                            <a:latin typeface="Cambria Math"/>
                          </a:rPr>
                          <m:t>2</m:t>
                        </m:r>
                      </m:sup>
                    </m:sSubSup>
                  </m:oMath>
                </a14:m>
                <a:r>
                  <a:rPr lang="pl-PL" dirty="0"/>
                  <a:t> </a:t>
                </a:r>
                <a:endParaRPr lang="pl-PL" dirty="0" smtClean="0"/>
              </a:p>
              <a:p>
                <a:pPr marL="0" indent="0" algn="ctr">
                  <a:buNone/>
                </a:pPr>
                <a:r>
                  <a:rPr lang="pl-PL" i="1" dirty="0" smtClean="0"/>
                  <a:t>(</a:t>
                </a:r>
                <a:r>
                  <a:rPr lang="pl-PL" i="1" dirty="0"/>
                  <a:t>brak konwergencji i dywergencji)</a:t>
                </a:r>
                <a:endParaRPr lang="pl-PL" i="1" dirty="0" smtClean="0"/>
              </a:p>
              <a:p>
                <a:pPr marL="0" indent="0">
                  <a:buNone/>
                </a:pPr>
                <a:endParaRPr lang="pl-PL" i="1" dirty="0" smtClean="0"/>
              </a:p>
              <a:p>
                <a:pPr marL="0" indent="0">
                  <a:buNone/>
                </a:pPr>
                <a14:m>
                  <m:oMathPara xmlns:m="http://schemas.openxmlformats.org/officeDocument/2006/math">
                    <m:oMathParaPr>
                      <m:jc m:val="centerGroup"/>
                    </m:oMathParaPr>
                    <m:oMath xmlns:m="http://schemas.openxmlformats.org/officeDocument/2006/math">
                      <m:sSub>
                        <m:sSubPr>
                          <m:ctrlPr>
                            <a:rPr lang="pl-PL" i="1">
                              <a:latin typeface="Cambria Math"/>
                            </a:rPr>
                          </m:ctrlPr>
                        </m:sSubPr>
                        <m:e>
                          <m:r>
                            <a:rPr lang="pl-PL" i="1">
                              <a:latin typeface="Cambria Math"/>
                            </a:rPr>
                            <m:t>𝐻</m:t>
                          </m:r>
                        </m:e>
                        <m:sub>
                          <m:r>
                            <a:rPr lang="pl-PL" i="1">
                              <a:latin typeface="Cambria Math"/>
                            </a:rPr>
                            <m:t>1</m:t>
                          </m:r>
                        </m:sub>
                      </m:sSub>
                      <m:r>
                        <a:rPr lang="pl-PL" i="1">
                          <a:latin typeface="Cambria Math"/>
                        </a:rPr>
                        <m:t>: </m:t>
                      </m:r>
                      <m:sSubSup>
                        <m:sSubSupPr>
                          <m:ctrlPr>
                            <a:rPr lang="pl-PL" i="1">
                              <a:latin typeface="Cambria Math"/>
                            </a:rPr>
                          </m:ctrlPr>
                        </m:sSubSupPr>
                        <m:e>
                          <m:r>
                            <a:rPr lang="pl-PL" i="1">
                              <a:latin typeface="Cambria Math"/>
                            </a:rPr>
                            <m:t>𝜎</m:t>
                          </m:r>
                        </m:e>
                        <m:sub>
                          <m:r>
                            <a:rPr lang="pl-PL" i="1">
                              <a:latin typeface="Cambria Math"/>
                            </a:rPr>
                            <m:t>1</m:t>
                          </m:r>
                        </m:sub>
                        <m:sup>
                          <m:r>
                            <a:rPr lang="pl-PL" i="1">
                              <a:latin typeface="Cambria Math"/>
                            </a:rPr>
                            <m:t>2</m:t>
                          </m:r>
                        </m:sup>
                      </m:sSubSup>
                      <m:r>
                        <a:rPr lang="pl-PL" i="1">
                          <a:latin typeface="Cambria Math"/>
                        </a:rPr>
                        <m:t>&gt;</m:t>
                      </m:r>
                      <m:sSubSup>
                        <m:sSubSupPr>
                          <m:ctrlPr>
                            <a:rPr lang="pl-PL" i="1">
                              <a:latin typeface="Cambria Math"/>
                            </a:rPr>
                          </m:ctrlPr>
                        </m:sSubSupPr>
                        <m:e>
                          <m:r>
                            <a:rPr lang="pl-PL" i="1">
                              <a:latin typeface="Cambria Math"/>
                            </a:rPr>
                            <m:t>𝜎</m:t>
                          </m:r>
                        </m:e>
                        <m:sub>
                          <m:r>
                            <a:rPr lang="pl-PL" i="1">
                              <a:latin typeface="Cambria Math"/>
                            </a:rPr>
                            <m:t>𝑇</m:t>
                          </m:r>
                        </m:sub>
                        <m:sup>
                          <m:r>
                            <a:rPr lang="pl-PL" i="1">
                              <a:latin typeface="Cambria Math"/>
                            </a:rPr>
                            <m:t>2</m:t>
                          </m:r>
                        </m:sup>
                      </m:sSubSup>
                      <m:r>
                        <a:rPr lang="pl-PL" i="1">
                          <a:latin typeface="Cambria Math"/>
                        </a:rPr>
                        <m:t> </m:t>
                      </m:r>
                      <m:d>
                        <m:dPr>
                          <m:ctrlPr>
                            <a:rPr lang="pl-PL" i="1">
                              <a:latin typeface="Cambria Math"/>
                            </a:rPr>
                          </m:ctrlPr>
                        </m:dPr>
                        <m:e>
                          <m:r>
                            <a:rPr lang="pl-PL" i="1">
                              <a:latin typeface="Cambria Math"/>
                            </a:rPr>
                            <m:t>𝑤𝑦𝑠𝑡</m:t>
                          </m:r>
                          <m:r>
                            <a:rPr lang="pl-PL" i="1">
                              <a:latin typeface="Cambria Math"/>
                            </a:rPr>
                            <m:t>ę</m:t>
                          </m:r>
                          <m:r>
                            <a:rPr lang="pl-PL" i="1">
                              <a:latin typeface="Cambria Math"/>
                            </a:rPr>
                            <m:t>𝑝𝑢𝑗𝑒</m:t>
                          </m:r>
                          <m:r>
                            <a:rPr lang="pl-PL" i="1">
                              <a:latin typeface="Cambria Math"/>
                            </a:rPr>
                            <m:t> </m:t>
                          </m:r>
                          <m:r>
                            <a:rPr lang="pl-PL" i="1">
                              <a:latin typeface="Cambria Math"/>
                            </a:rPr>
                            <m:t>𝑘𝑜𝑛𝑤𝑒𝑟𝑔𝑒𝑛𝑐𝑗𝑎</m:t>
                          </m:r>
                        </m:e>
                      </m:d>
                    </m:oMath>
                  </m:oMathPara>
                </a14:m>
                <a:endParaRPr lang="pl-PL" i="1" dirty="0" smtClean="0"/>
              </a:p>
              <a:p>
                <a:pPr marL="0" indent="0">
                  <a:buNone/>
                </a:pPr>
                <a14:m>
                  <m:oMathPara xmlns:m="http://schemas.openxmlformats.org/officeDocument/2006/math">
                    <m:oMathParaPr>
                      <m:jc m:val="centerGroup"/>
                    </m:oMathParaPr>
                    <m:oMath xmlns:m="http://schemas.openxmlformats.org/officeDocument/2006/math">
                      <m:r>
                        <a:rPr lang="pl-PL" i="1">
                          <a:latin typeface="Cambria Math"/>
                        </a:rPr>
                        <m:t>𝑙𝑢𝑏</m:t>
                      </m:r>
                      <m:sSub>
                        <m:sSubPr>
                          <m:ctrlPr>
                            <a:rPr lang="pl-PL" i="1">
                              <a:latin typeface="Cambria Math"/>
                            </a:rPr>
                          </m:ctrlPr>
                        </m:sSubPr>
                        <m:e>
                          <m:r>
                            <a:rPr lang="pl-PL" i="1">
                              <a:latin typeface="Cambria Math"/>
                            </a:rPr>
                            <m:t> </m:t>
                          </m:r>
                          <m:r>
                            <a:rPr lang="pl-PL" i="1">
                              <a:latin typeface="Cambria Math"/>
                            </a:rPr>
                            <m:t>𝐻</m:t>
                          </m:r>
                        </m:e>
                        <m:sub>
                          <m:r>
                            <a:rPr lang="pl-PL" i="1">
                              <a:latin typeface="Cambria Math"/>
                            </a:rPr>
                            <m:t>1</m:t>
                          </m:r>
                        </m:sub>
                      </m:sSub>
                      <m:r>
                        <a:rPr lang="pl-PL" i="1">
                          <a:latin typeface="Cambria Math"/>
                        </a:rPr>
                        <m:t>: </m:t>
                      </m:r>
                      <m:sSubSup>
                        <m:sSubSupPr>
                          <m:ctrlPr>
                            <a:rPr lang="pl-PL" i="1">
                              <a:latin typeface="Cambria Math"/>
                            </a:rPr>
                          </m:ctrlPr>
                        </m:sSubSupPr>
                        <m:e>
                          <m:r>
                            <a:rPr lang="pl-PL" i="1">
                              <a:latin typeface="Cambria Math"/>
                            </a:rPr>
                            <m:t>𝜎</m:t>
                          </m:r>
                        </m:e>
                        <m:sub>
                          <m:r>
                            <a:rPr lang="pl-PL" i="1">
                              <a:latin typeface="Cambria Math"/>
                            </a:rPr>
                            <m:t>1</m:t>
                          </m:r>
                        </m:sub>
                        <m:sup>
                          <m:r>
                            <a:rPr lang="pl-PL" i="1">
                              <a:latin typeface="Cambria Math"/>
                            </a:rPr>
                            <m:t>2</m:t>
                          </m:r>
                        </m:sup>
                      </m:sSubSup>
                      <m:r>
                        <a:rPr lang="pl-PL" i="1">
                          <a:latin typeface="Cambria Math"/>
                        </a:rPr>
                        <m:t>&lt;</m:t>
                      </m:r>
                      <m:sSubSup>
                        <m:sSubSupPr>
                          <m:ctrlPr>
                            <a:rPr lang="pl-PL" i="1">
                              <a:latin typeface="Cambria Math"/>
                            </a:rPr>
                          </m:ctrlPr>
                        </m:sSubSupPr>
                        <m:e>
                          <m:r>
                            <a:rPr lang="pl-PL" i="1">
                              <a:latin typeface="Cambria Math"/>
                            </a:rPr>
                            <m:t>𝜎</m:t>
                          </m:r>
                        </m:e>
                        <m:sub>
                          <m:r>
                            <a:rPr lang="pl-PL" i="1">
                              <a:latin typeface="Cambria Math"/>
                            </a:rPr>
                            <m:t>𝑇</m:t>
                          </m:r>
                        </m:sub>
                        <m:sup>
                          <m:r>
                            <a:rPr lang="pl-PL" i="1">
                              <a:latin typeface="Cambria Math"/>
                            </a:rPr>
                            <m:t>2</m:t>
                          </m:r>
                        </m:sup>
                      </m:sSubSup>
                      <m:r>
                        <a:rPr lang="pl-PL" i="1">
                          <a:latin typeface="Cambria Math"/>
                        </a:rPr>
                        <m:t> (</m:t>
                      </m:r>
                      <m:r>
                        <a:rPr lang="pl-PL" i="1">
                          <a:latin typeface="Cambria Math"/>
                        </a:rPr>
                        <m:t>𝑤𝑦𝑠𝑡</m:t>
                      </m:r>
                      <m:r>
                        <a:rPr lang="pl-PL" i="1">
                          <a:latin typeface="Cambria Math"/>
                        </a:rPr>
                        <m:t>ę</m:t>
                      </m:r>
                      <m:r>
                        <a:rPr lang="pl-PL" i="1">
                          <a:latin typeface="Cambria Math"/>
                        </a:rPr>
                        <m:t>𝑝𝑢𝑗𝑒</m:t>
                      </m:r>
                      <m:r>
                        <a:rPr lang="pl-PL" i="1">
                          <a:latin typeface="Cambria Math"/>
                        </a:rPr>
                        <m:t> </m:t>
                      </m:r>
                      <m:r>
                        <a:rPr lang="pl-PL" i="1">
                          <a:latin typeface="Cambria Math"/>
                        </a:rPr>
                        <m:t>𝑑𝑦𝑤𝑒𝑟𝑔𝑒𝑛𝑐𝑗𝑎</m:t>
                      </m:r>
                      <m:r>
                        <a:rPr lang="pl-PL" i="1">
                          <a:latin typeface="Cambria Math"/>
                        </a:rPr>
                        <m:t>) </m:t>
                      </m:r>
                    </m:oMath>
                  </m:oMathPara>
                </a14:m>
                <a:endParaRPr lang="pl-PL" dirty="0"/>
              </a:p>
              <a:p>
                <a:pPr marL="0" indent="0">
                  <a:buNone/>
                </a:pPr>
                <a:endParaRPr lang="pl-PL" dirty="0" smtClean="0"/>
              </a:p>
              <a:p>
                <a:pPr marL="0" indent="0">
                  <a:buNone/>
                </a:pPr>
                <a:r>
                  <a:rPr lang="pl-PL" dirty="0" smtClean="0"/>
                  <a:t>Gdzie</a:t>
                </a:r>
                <a:r>
                  <a:rPr lang="pl-PL" dirty="0"/>
                  <a:t>:</a:t>
                </a:r>
              </a:p>
              <a:p>
                <a14:m>
                  <m:oMath xmlns:m="http://schemas.openxmlformats.org/officeDocument/2006/math">
                    <m:sSubSup>
                      <m:sSubSupPr>
                        <m:ctrlPr>
                          <a:rPr lang="pl-PL" i="1">
                            <a:latin typeface="Cambria Math"/>
                          </a:rPr>
                        </m:ctrlPr>
                      </m:sSubSupPr>
                      <m:e>
                        <m:r>
                          <a:rPr lang="pl-PL" i="1">
                            <a:latin typeface="Cambria Math"/>
                          </a:rPr>
                          <m:t>𝜎</m:t>
                        </m:r>
                      </m:e>
                      <m:sub>
                        <m:r>
                          <a:rPr lang="pl-PL" i="1">
                            <a:latin typeface="Cambria Math"/>
                          </a:rPr>
                          <m:t>1</m:t>
                        </m:r>
                      </m:sub>
                      <m:sup>
                        <m:r>
                          <a:rPr lang="pl-PL" i="1">
                            <a:latin typeface="Cambria Math"/>
                          </a:rPr>
                          <m:t>2</m:t>
                        </m:r>
                      </m:sup>
                    </m:sSubSup>
                    <m:r>
                      <a:rPr lang="pl-PL" i="1">
                        <a:latin typeface="Cambria Math"/>
                      </a:rPr>
                      <m:t>, </m:t>
                    </m:r>
                    <m:sSubSup>
                      <m:sSubSupPr>
                        <m:ctrlPr>
                          <a:rPr lang="pl-PL" i="1">
                            <a:latin typeface="Cambria Math"/>
                          </a:rPr>
                        </m:ctrlPr>
                      </m:sSubSupPr>
                      <m:e>
                        <m:r>
                          <a:rPr lang="pl-PL" i="1">
                            <a:latin typeface="Cambria Math"/>
                          </a:rPr>
                          <m:t>𝜎</m:t>
                        </m:r>
                      </m:e>
                      <m:sub>
                        <m:r>
                          <a:rPr lang="pl-PL" i="1">
                            <a:latin typeface="Cambria Math"/>
                          </a:rPr>
                          <m:t>𝑇</m:t>
                        </m:r>
                      </m:sub>
                      <m:sup>
                        <m:r>
                          <a:rPr lang="pl-PL" i="1">
                            <a:latin typeface="Cambria Math"/>
                          </a:rPr>
                          <m:t>2</m:t>
                        </m:r>
                      </m:sup>
                    </m:sSubSup>
                  </m:oMath>
                </a14:m>
                <a:r>
                  <a:rPr lang="pl-PL" dirty="0"/>
                  <a:t> – wariancja badanej cechy w pierwszym i ostatnim okresie badania.</a:t>
                </a:r>
              </a:p>
              <a:p>
                <a:pPr marL="0" indent="0">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1431"/>
                </a:stretch>
              </a:blipFill>
            </p:spPr>
            <p:txBody>
              <a:bodyPr/>
              <a:lstStyle/>
              <a:p>
                <a:r>
                  <a:rPr lang="pl-PL">
                    <a:noFill/>
                  </a:rPr>
                  <a:t> </a:t>
                </a:r>
              </a:p>
            </p:txBody>
          </p:sp>
        </mc:Fallback>
      </mc:AlternateContent>
    </p:spTree>
    <p:extLst>
      <p:ext uri="{BB962C8B-B14F-4D97-AF65-F5344CB8AC3E}">
        <p14:creationId xmlns:p14="http://schemas.microsoft.com/office/powerpoint/2010/main" val="3705675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Sigma konwergencja</a:t>
            </a: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lstStyle/>
              <a:p>
                <a:pPr marL="0" indent="0" algn="ctr">
                  <a:buNone/>
                </a:pPr>
                <a:r>
                  <a:rPr lang="pl-PL" dirty="0"/>
                  <a:t>Statystyczna nieistotność parametru </a:t>
                </a:r>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1</m:t>
                        </m:r>
                      </m:sub>
                    </m:sSub>
                  </m:oMath>
                </a14:m>
                <a:r>
                  <a:rPr lang="pl-PL" dirty="0"/>
                  <a:t>nie pozwala wnioskować ani o występowaniu sigma-konwergencji ani sigma-dywergencji. Warto zauważyć, że parametr </a:t>
                </a:r>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1</m:t>
                        </m:r>
                      </m:sub>
                    </m:sSub>
                    <m:r>
                      <a:rPr lang="pl-PL" i="1">
                        <a:latin typeface="Cambria Math"/>
                      </a:rPr>
                      <m:t> </m:t>
                    </m:r>
                  </m:oMath>
                </a14:m>
                <a:r>
                  <a:rPr lang="pl-PL" dirty="0"/>
                  <a:t>posiada interpretację ekonomiczną, a jego wartość pozwala stwierdzić o ile spada (</a:t>
                </a:r>
                <a14:m>
                  <m:oMath xmlns:m="http://schemas.openxmlformats.org/officeDocument/2006/math">
                    <m:sSub>
                      <m:sSubPr>
                        <m:ctrlPr>
                          <a:rPr lang="pl-PL" i="1">
                            <a:latin typeface="Cambria Math"/>
                          </a:rPr>
                        </m:ctrlPr>
                      </m:sSubPr>
                      <m:e>
                        <m:r>
                          <a:rPr lang="pl-PL" i="1">
                            <a:latin typeface="Cambria Math"/>
                          </a:rPr>
                          <m:t>𝛼</m:t>
                        </m:r>
                      </m:e>
                      <m:sub>
                        <m:r>
                          <a:rPr lang="pl-PL" i="1">
                            <a:latin typeface="Cambria Math"/>
                          </a:rPr>
                          <m:t>1</m:t>
                        </m:r>
                      </m:sub>
                    </m:sSub>
                    <m:r>
                      <a:rPr lang="pl-PL" i="1">
                        <a:latin typeface="Cambria Math"/>
                      </a:rPr>
                      <m:t>&lt;0</m:t>
                    </m:r>
                  </m:oMath>
                </a14:m>
                <a:r>
                  <a:rPr lang="pl-PL" dirty="0"/>
                  <a:t>) lub rośnie </a:t>
                </a:r>
                <a14:m>
                  <m:oMath xmlns:m="http://schemas.openxmlformats.org/officeDocument/2006/math">
                    <m:sSub>
                      <m:sSubPr>
                        <m:ctrlPr>
                          <a:rPr lang="pl-PL" i="1">
                            <a:latin typeface="Cambria Math"/>
                          </a:rPr>
                        </m:ctrlPr>
                      </m:sSubPr>
                      <m:e>
                        <m:r>
                          <a:rPr lang="pl-PL" i="1">
                            <a:latin typeface="Cambria Math"/>
                          </a:rPr>
                          <m:t>(</m:t>
                        </m:r>
                        <m:r>
                          <a:rPr lang="pl-PL" i="1">
                            <a:latin typeface="Cambria Math"/>
                          </a:rPr>
                          <m:t>𝛼</m:t>
                        </m:r>
                      </m:e>
                      <m:sub>
                        <m:r>
                          <a:rPr lang="pl-PL" i="1">
                            <a:latin typeface="Cambria Math"/>
                          </a:rPr>
                          <m:t>1</m:t>
                        </m:r>
                      </m:sub>
                    </m:sSub>
                    <m:r>
                      <a:rPr lang="pl-PL" i="1">
                        <a:latin typeface="Cambria Math"/>
                      </a:rPr>
                      <m:t>&gt;0)</m:t>
                    </m:r>
                  </m:oMath>
                </a14:m>
                <a:r>
                  <a:rPr lang="pl-PL" dirty="0"/>
                  <a:t> zróżnicowanie pomiędzy analizowanymi obiektami. Można zatem stwierdzić, że sigma-konwergencja służy do badania zmian rozkładu cechy w czasie.  </a:t>
                </a:r>
              </a:p>
              <a:p>
                <a:pPr marL="0" indent="0" algn="ctr">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t="-1132"/>
                </a:stretch>
              </a:blipFill>
            </p:spPr>
            <p:txBody>
              <a:bodyPr/>
              <a:lstStyle/>
              <a:p>
                <a:r>
                  <a:rPr lang="pl-PL">
                    <a:noFill/>
                  </a:rPr>
                  <a:t> </a:t>
                </a:r>
              </a:p>
            </p:txBody>
          </p:sp>
        </mc:Fallback>
      </mc:AlternateContent>
    </p:spTree>
    <p:extLst>
      <p:ext uri="{BB962C8B-B14F-4D97-AF65-F5344CB8AC3E}">
        <p14:creationId xmlns:p14="http://schemas.microsoft.com/office/powerpoint/2010/main" val="38730174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2600" dirty="0">
                <a:solidFill>
                  <a:schemeClr val="tx1"/>
                </a:solidFill>
                <a:latin typeface="+mn-lt"/>
                <a:ea typeface="+mn-ea"/>
                <a:cs typeface="+mn-cs"/>
              </a:rPr>
              <a:t>Model trendu konwergencji </a:t>
            </a:r>
            <a:r>
              <a:rPr lang="pl-PL" sz="2600" dirty="0" smtClean="0">
                <a:solidFill>
                  <a:schemeClr val="tx1"/>
                </a:solidFill>
                <a:latin typeface="+mn-lt"/>
                <a:ea typeface="+mn-ea"/>
                <a:cs typeface="+mn-cs"/>
              </a:rPr>
              <a:t>typu sigma </a:t>
            </a:r>
            <a:r>
              <a:rPr lang="pl-PL" sz="2600" dirty="0">
                <a:solidFill>
                  <a:schemeClr val="tx1"/>
                </a:solidFill>
                <a:latin typeface="+mn-lt"/>
                <a:ea typeface="+mn-ea"/>
                <a:cs typeface="+mn-cs"/>
              </a:rPr>
              <a:t>dla krajów Unii Europejskiej</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846382562"/>
              </p:ext>
            </p:extLst>
          </p:nvPr>
        </p:nvGraphicFramePr>
        <p:xfrm>
          <a:off x="971600" y="2348880"/>
          <a:ext cx="6131024" cy="25393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11459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Sigma konwergencja</a:t>
            </a:r>
          </a:p>
        </p:txBody>
      </p:sp>
      <p:sp>
        <p:nvSpPr>
          <p:cNvPr id="3" name="Symbol zastępczy zawartości 2"/>
          <p:cNvSpPr>
            <a:spLocks noGrp="1"/>
          </p:cNvSpPr>
          <p:nvPr>
            <p:ph idx="1"/>
          </p:nvPr>
        </p:nvSpPr>
        <p:spPr/>
        <p:txBody>
          <a:bodyPr/>
          <a:lstStyle/>
          <a:p>
            <a:pPr marL="0" lvl="0" indent="0" algn="ctr">
              <a:lnSpc>
                <a:spcPct val="107000"/>
              </a:lnSpc>
              <a:spcBef>
                <a:spcPts val="0"/>
              </a:spcBef>
              <a:buClrTx/>
              <a:buSzTx/>
              <a:buNone/>
            </a:pPr>
            <a:r>
              <a:rPr lang="pl-PL" sz="1200" b="1" dirty="0" smtClean="0">
                <a:solidFill>
                  <a:prstClr val="white"/>
                </a:solidFill>
              </a:rPr>
              <a:t/>
            </a:r>
            <a:br>
              <a:rPr lang="pl-PL" sz="1200" b="1" dirty="0" smtClean="0">
                <a:solidFill>
                  <a:prstClr val="white"/>
                </a:solidFill>
              </a:rPr>
            </a:br>
            <a:endParaRPr lang="pl-PL" sz="1100" b="1" dirty="0" smtClean="0">
              <a:solidFill>
                <a:prstClr val="white"/>
              </a:solidFill>
              <a:latin typeface="Calibri"/>
              <a:ea typeface="Calibri"/>
              <a:cs typeface="Times New Roman"/>
            </a:endParaRPr>
          </a:p>
          <a:p>
            <a:pPr marL="0" indent="0">
              <a:buNone/>
            </a:pPr>
            <a:endParaRPr lang="pl-PL" dirty="0"/>
          </a:p>
        </p:txBody>
      </p:sp>
      <p:graphicFrame>
        <p:nvGraphicFramePr>
          <p:cNvPr id="4" name="Tabela 3"/>
          <p:cNvGraphicFramePr>
            <a:graphicFrameLocks noGrp="1"/>
          </p:cNvGraphicFramePr>
          <p:nvPr>
            <p:extLst>
              <p:ext uri="{D42A27DB-BD31-4B8C-83A1-F6EECF244321}">
                <p14:modId xmlns:p14="http://schemas.microsoft.com/office/powerpoint/2010/main" val="2952058391"/>
              </p:ext>
            </p:extLst>
          </p:nvPr>
        </p:nvGraphicFramePr>
        <p:xfrm>
          <a:off x="1043608" y="2060848"/>
          <a:ext cx="6095999" cy="3507677"/>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370840">
                <a:tc rowSpan="2">
                  <a:txBody>
                    <a:bodyPr/>
                    <a:lstStyle/>
                    <a:p>
                      <a:pPr algn="ctr">
                        <a:lnSpc>
                          <a:spcPct val="107000"/>
                        </a:lnSpc>
                        <a:spcAft>
                          <a:spcPts val="0"/>
                        </a:spcAft>
                      </a:pPr>
                      <a:r>
                        <a:rPr lang="pl-PL" sz="1200" dirty="0">
                          <a:effectLst/>
                        </a:rPr>
                        <a:t/>
                      </a:r>
                      <a:br>
                        <a:rPr lang="pl-PL" sz="1200" dirty="0">
                          <a:effectLst/>
                        </a:rPr>
                      </a:br>
                      <a:endParaRPr lang="pl-PL" sz="1100" dirty="0">
                        <a:effectLst/>
                        <a:latin typeface="Calibri"/>
                        <a:ea typeface="Calibri"/>
                        <a:cs typeface="Times New Roman"/>
                      </a:endParaRPr>
                    </a:p>
                  </a:txBody>
                  <a:tcPr marL="9525" marR="9525" marT="9525" marB="9525" anchor="b"/>
                </a:tc>
                <a:tc gridSpan="6">
                  <a:txBody>
                    <a:bodyPr/>
                    <a:lstStyle/>
                    <a:p>
                      <a:pPr algn="ctr">
                        <a:lnSpc>
                          <a:spcPct val="107000"/>
                        </a:lnSpc>
                        <a:spcAft>
                          <a:spcPts val="0"/>
                        </a:spcAft>
                      </a:pPr>
                      <a:r>
                        <a:rPr kumimoji="0" lang="pl-PL" sz="1800" b="1" kern="1200" dirty="0" err="1" smtClean="0">
                          <a:solidFill>
                            <a:schemeClr val="lt1"/>
                          </a:solidFill>
                          <a:effectLst/>
                          <a:latin typeface="+mn-lt"/>
                          <a:ea typeface="+mn-ea"/>
                          <a:cs typeface="+mn-cs"/>
                        </a:rPr>
                        <a:t>Regression</a:t>
                      </a:r>
                      <a:r>
                        <a:rPr kumimoji="0" lang="pl-PL" sz="1800" b="1" kern="1200" dirty="0" smtClean="0">
                          <a:solidFill>
                            <a:schemeClr val="lt1"/>
                          </a:solidFill>
                          <a:effectLst/>
                          <a:latin typeface="+mn-lt"/>
                          <a:ea typeface="+mn-ea"/>
                          <a:cs typeface="+mn-cs"/>
                        </a:rPr>
                        <a:t> </a:t>
                      </a:r>
                      <a:r>
                        <a:rPr kumimoji="0" lang="pl-PL" sz="1800" b="1" kern="1200" dirty="0" err="1" smtClean="0">
                          <a:solidFill>
                            <a:schemeClr val="lt1"/>
                          </a:solidFill>
                          <a:effectLst/>
                          <a:latin typeface="+mn-lt"/>
                          <a:ea typeface="+mn-ea"/>
                          <a:cs typeface="+mn-cs"/>
                        </a:rPr>
                        <a:t>summary</a:t>
                      </a:r>
                      <a:r>
                        <a:rPr kumimoji="0" lang="pl-PL" sz="1800" b="1" kern="1200" dirty="0" smtClean="0">
                          <a:solidFill>
                            <a:schemeClr val="lt1"/>
                          </a:solidFill>
                          <a:effectLst/>
                          <a:latin typeface="+mn-lt"/>
                          <a:ea typeface="+mn-ea"/>
                          <a:cs typeface="+mn-cs"/>
                        </a:rPr>
                        <a:t> of the dependent </a:t>
                      </a:r>
                      <a:r>
                        <a:rPr kumimoji="0" lang="pl-PL" sz="1800" b="1" kern="1200" dirty="0" err="1" smtClean="0">
                          <a:solidFill>
                            <a:schemeClr val="lt1"/>
                          </a:solidFill>
                          <a:effectLst/>
                          <a:latin typeface="+mn-lt"/>
                          <a:ea typeface="+mn-ea"/>
                          <a:cs typeface="+mn-cs"/>
                        </a:rPr>
                        <a:t>variable</a:t>
                      </a:r>
                      <a:r>
                        <a:rPr kumimoji="0" lang="pl-PL" sz="1800" b="1" kern="1200" dirty="0" smtClean="0">
                          <a:solidFill>
                            <a:schemeClr val="lt1"/>
                          </a:solidFill>
                          <a:effectLst/>
                          <a:latin typeface="+mn-lt"/>
                          <a:ea typeface="+mn-ea"/>
                          <a:cs typeface="+mn-cs"/>
                        </a:rPr>
                        <a:t>: </a:t>
                      </a:r>
                      <a:r>
                        <a:rPr kumimoji="0" lang="pl-PL" sz="1800" b="1" kern="1200" dirty="0" err="1" smtClean="0">
                          <a:solidFill>
                            <a:schemeClr val="lt1"/>
                          </a:solidFill>
                          <a:effectLst/>
                          <a:latin typeface="+mn-lt"/>
                          <a:ea typeface="+mn-ea"/>
                          <a:cs typeface="+mn-cs"/>
                        </a:rPr>
                        <a:t>Synthetic</a:t>
                      </a:r>
                      <a:r>
                        <a:rPr kumimoji="0" lang="pl-PL" sz="1800" b="1" kern="1200" dirty="0" smtClean="0">
                          <a:solidFill>
                            <a:schemeClr val="lt1"/>
                          </a:solidFill>
                          <a:effectLst/>
                          <a:latin typeface="+mn-lt"/>
                          <a:ea typeface="+mn-ea"/>
                          <a:cs typeface="+mn-cs"/>
                        </a:rPr>
                        <a:t> </a:t>
                      </a:r>
                      <a:r>
                        <a:rPr kumimoji="0" lang="pl-PL" sz="1800" b="1" kern="1200" dirty="0" err="1" smtClean="0">
                          <a:solidFill>
                            <a:schemeClr val="lt1"/>
                          </a:solidFill>
                          <a:effectLst/>
                          <a:latin typeface="+mn-lt"/>
                          <a:ea typeface="+mn-ea"/>
                          <a:cs typeface="+mn-cs"/>
                        </a:rPr>
                        <a:t>measure</a:t>
                      </a:r>
                      <a:r>
                        <a:rPr kumimoji="0" lang="pl-PL" sz="1800" b="1" kern="1200" dirty="0" smtClean="0">
                          <a:solidFill>
                            <a:schemeClr val="lt1"/>
                          </a:solidFill>
                          <a:effectLst/>
                          <a:latin typeface="+mn-lt"/>
                          <a:ea typeface="+mn-ea"/>
                          <a:cs typeface="+mn-cs"/>
                        </a:rPr>
                        <a:t> R= ,44442539 </a:t>
                      </a:r>
                    </a:p>
                    <a:p>
                      <a:pPr algn="ctr">
                        <a:lnSpc>
                          <a:spcPct val="107000"/>
                        </a:lnSpc>
                        <a:spcAft>
                          <a:spcPts val="0"/>
                        </a:spcAft>
                      </a:pPr>
                      <a:r>
                        <a:rPr kumimoji="0" lang="pl-PL" sz="1800" b="1" kern="1200" dirty="0" smtClean="0">
                          <a:solidFill>
                            <a:schemeClr val="lt1"/>
                          </a:solidFill>
                          <a:effectLst/>
                          <a:latin typeface="+mn-lt"/>
                          <a:ea typeface="+mn-ea"/>
                          <a:cs typeface="+mn-cs"/>
                        </a:rPr>
                        <a:t>R^2= ,19751393 Popraw. R2= ,10834881 F(1,9)=2,2151 </a:t>
                      </a:r>
                      <a:endParaRPr lang="pl-PL" sz="1600" dirty="0">
                        <a:solidFill>
                          <a:schemeClr val="tx1"/>
                        </a:solidFill>
                        <a:effectLst/>
                        <a:latin typeface="Calibri"/>
                        <a:ea typeface="Calibri"/>
                        <a:cs typeface="Times New Roman"/>
                      </a:endParaRPr>
                    </a:p>
                  </a:txBody>
                  <a:tcPr marL="9525" marR="9525" marT="9525" marB="9525"/>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70840">
                <a:tc vMerge="1">
                  <a:txBody>
                    <a:bodyPr/>
                    <a:lstStyle/>
                    <a:p>
                      <a:endParaRPr lang="pl-PL"/>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800" dirty="0" smtClean="0">
                          <a:effectLst/>
                        </a:rPr>
                        <a:t>b*</a:t>
                      </a:r>
                      <a:endParaRPr lang="pl-PL" sz="2400" dirty="0" smtClean="0">
                        <a:effectLst/>
                      </a:endParaRPr>
                    </a:p>
                  </a:txBody>
                  <a:tcPr marL="9525" marR="9525" marT="9525" marB="95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err="1" smtClean="0">
                          <a:solidFill>
                            <a:schemeClr val="dk1"/>
                          </a:solidFill>
                          <a:effectLst/>
                          <a:latin typeface="+mn-lt"/>
                          <a:ea typeface="+mn-ea"/>
                          <a:cs typeface="+mn-cs"/>
                        </a:rPr>
                        <a:t>Std</a:t>
                      </a:r>
                      <a:r>
                        <a:rPr kumimoji="0" lang="pl-PL" sz="1800" kern="1200" dirty="0" smtClean="0">
                          <a:solidFill>
                            <a:schemeClr val="dk1"/>
                          </a:solidFill>
                          <a:effectLst/>
                          <a:latin typeface="+mn-lt"/>
                          <a:ea typeface="+mn-ea"/>
                          <a:cs typeface="+mn-cs"/>
                        </a:rPr>
                        <a:t>. Er.</a:t>
                      </a:r>
                      <a:br>
                        <a:rPr kumimoji="0" lang="pl-PL" sz="1800" kern="1200" dirty="0" smtClean="0">
                          <a:solidFill>
                            <a:schemeClr val="dk1"/>
                          </a:solidFill>
                          <a:effectLst/>
                          <a:latin typeface="+mn-lt"/>
                          <a:ea typeface="+mn-ea"/>
                          <a:cs typeface="+mn-cs"/>
                        </a:rPr>
                      </a:br>
                      <a:r>
                        <a:rPr kumimoji="0" lang="pl-PL" sz="1800" kern="1200" dirty="0" smtClean="0">
                          <a:solidFill>
                            <a:schemeClr val="dk1"/>
                          </a:solidFill>
                          <a:effectLst/>
                          <a:latin typeface="+mn-lt"/>
                          <a:ea typeface="+mn-ea"/>
                          <a:cs typeface="+mn-cs"/>
                        </a:rPr>
                        <a:t>z b*</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smtClean="0">
                          <a:solidFill>
                            <a:schemeClr val="dk1"/>
                          </a:solidFill>
                          <a:effectLst/>
                          <a:latin typeface="+mn-lt"/>
                          <a:ea typeface="+mn-ea"/>
                          <a:cs typeface="+mn-cs"/>
                        </a:rPr>
                        <a:t>b</a:t>
                      </a:r>
                    </a:p>
                  </a:txBody>
                  <a:tcPr anchor="ctr"/>
                </a:tc>
                <a:tc>
                  <a:txBody>
                    <a:bodyPr/>
                    <a:lstStyle/>
                    <a:p>
                      <a:pPr algn="ctr">
                        <a:lnSpc>
                          <a:spcPct val="107000"/>
                        </a:lnSpc>
                        <a:spcAft>
                          <a:spcPts val="0"/>
                        </a:spcAft>
                      </a:pPr>
                      <a:r>
                        <a:rPr kumimoji="0" lang="pl-PL" sz="1800" kern="1200" dirty="0" err="1" smtClean="0">
                          <a:solidFill>
                            <a:schemeClr val="dk1"/>
                          </a:solidFill>
                          <a:effectLst/>
                          <a:latin typeface="+mn-lt"/>
                          <a:ea typeface="+mn-ea"/>
                          <a:cs typeface="+mn-cs"/>
                        </a:rPr>
                        <a:t>Std</a:t>
                      </a:r>
                      <a:r>
                        <a:rPr kumimoji="0" lang="pl-PL" sz="1800" kern="1200" dirty="0" smtClean="0">
                          <a:solidFill>
                            <a:schemeClr val="dk1"/>
                          </a:solidFill>
                          <a:effectLst/>
                          <a:latin typeface="+mn-lt"/>
                          <a:ea typeface="+mn-ea"/>
                          <a:cs typeface="+mn-cs"/>
                        </a:rPr>
                        <a:t>. Er.</a:t>
                      </a:r>
                      <a:br>
                        <a:rPr kumimoji="0" lang="pl-PL" sz="1800" kern="1200" dirty="0" smtClean="0">
                          <a:solidFill>
                            <a:schemeClr val="dk1"/>
                          </a:solidFill>
                          <a:effectLst/>
                          <a:latin typeface="+mn-lt"/>
                          <a:ea typeface="+mn-ea"/>
                          <a:cs typeface="+mn-cs"/>
                        </a:rPr>
                      </a:br>
                      <a:r>
                        <a:rPr kumimoji="0" lang="pl-PL" sz="1800" kern="1200" dirty="0" smtClean="0">
                          <a:solidFill>
                            <a:schemeClr val="dk1"/>
                          </a:solidFill>
                          <a:effectLst/>
                          <a:latin typeface="+mn-lt"/>
                          <a:ea typeface="+mn-ea"/>
                          <a:cs typeface="+mn-cs"/>
                        </a:rPr>
                        <a:t>z b</a:t>
                      </a:r>
                      <a:endParaRPr kumimoji="0" lang="pl-PL" sz="1800" kern="1200" dirty="0">
                        <a:solidFill>
                          <a:schemeClr val="dk1"/>
                        </a:solidFill>
                        <a:effectLst/>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pl-PL" sz="1800" kern="1200" dirty="0" smtClean="0">
                          <a:solidFill>
                            <a:schemeClr val="dk1"/>
                          </a:solidFill>
                          <a:effectLst/>
                          <a:latin typeface="+mn-lt"/>
                          <a:ea typeface="+mn-ea"/>
                          <a:cs typeface="+mn-cs"/>
                        </a:rPr>
                        <a:t>t(26)</a:t>
                      </a:r>
                    </a:p>
                  </a:txBody>
                  <a:tcPr anchor="ctr"/>
                </a:tc>
                <a:tc>
                  <a:txBody>
                    <a:bodyPr/>
                    <a:lstStyle/>
                    <a:p>
                      <a:pPr algn="ctr"/>
                      <a:r>
                        <a:rPr kumimoji="0" lang="pl-PL" sz="1800" kern="1200" dirty="0" smtClean="0">
                          <a:solidFill>
                            <a:schemeClr val="dk1"/>
                          </a:solidFill>
                          <a:effectLst/>
                          <a:latin typeface="+mn-lt"/>
                          <a:ea typeface="+mn-ea"/>
                          <a:cs typeface="+mn-cs"/>
                        </a:rPr>
                        <a:t>p</a:t>
                      </a:r>
                      <a:endParaRPr kumimoji="0" lang="pl-PL" sz="1800" kern="1200" dirty="0">
                        <a:solidFill>
                          <a:schemeClr val="dk1"/>
                        </a:solidFill>
                        <a:effectLst/>
                        <a:latin typeface="+mn-lt"/>
                        <a:ea typeface="+mn-ea"/>
                        <a:cs typeface="+mn-cs"/>
                      </a:endParaRPr>
                    </a:p>
                  </a:txBody>
                  <a:tcPr anchor="ctr"/>
                </a:tc>
              </a:tr>
              <a:tr h="370840">
                <a:tc>
                  <a:txBody>
                    <a:bodyPr/>
                    <a:lstStyle/>
                    <a:p>
                      <a:pPr algn="ctr">
                        <a:lnSpc>
                          <a:spcPct val="107000"/>
                        </a:lnSpc>
                      </a:pPr>
                      <a:r>
                        <a:rPr lang="pl-PL" sz="1600" dirty="0" smtClean="0">
                          <a:effectLst/>
                        </a:rPr>
                        <a:t>Wyraz wolny </a:t>
                      </a:r>
                      <a:endParaRPr lang="pl-PL" sz="1600" dirty="0">
                        <a:effectLst/>
                        <a:latin typeface="Calibri"/>
                        <a:cs typeface="Times New Roman"/>
                      </a:endParaRPr>
                    </a:p>
                  </a:txBody>
                  <a:tcPr marL="9525" marR="9525" marT="9525" marB="9525" anchor="ctr"/>
                </a:tc>
                <a:tc>
                  <a:txBody>
                    <a:bodyPr/>
                    <a:lstStyle/>
                    <a:p>
                      <a:pPr>
                        <a:lnSpc>
                          <a:spcPct val="107000"/>
                        </a:lnSpc>
                      </a:pPr>
                      <a:endParaRPr lang="pl-PL" sz="1600">
                        <a:effectLst/>
                        <a:latin typeface="Calibri"/>
                        <a:cs typeface="Times New Roman"/>
                      </a:endParaRPr>
                    </a:p>
                  </a:txBody>
                  <a:tcPr marL="9525" marR="9525" marT="9525" marB="9525" anchor="ctr"/>
                </a:tc>
                <a:tc>
                  <a:txBody>
                    <a:bodyPr/>
                    <a:lstStyle/>
                    <a:p>
                      <a:pPr>
                        <a:lnSpc>
                          <a:spcPct val="107000"/>
                        </a:lnSpc>
                      </a:pPr>
                      <a:endParaRPr lang="pl-PL" sz="1600">
                        <a:effectLst/>
                        <a:latin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FF0000"/>
                          </a:solidFill>
                          <a:effectLst/>
                          <a:latin typeface="Times New Roman"/>
                          <a:ea typeface="Times New Roman"/>
                          <a:cs typeface="Times New Roman"/>
                        </a:rPr>
                        <a:t>0,079964</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FF0000"/>
                          </a:solidFill>
                          <a:effectLst/>
                          <a:latin typeface="Times New Roman"/>
                          <a:ea typeface="Times New Roman"/>
                          <a:cs typeface="Times New Roman"/>
                        </a:rPr>
                        <a:t>0,003977</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FF0000"/>
                          </a:solidFill>
                          <a:effectLst/>
                          <a:latin typeface="Times New Roman"/>
                          <a:ea typeface="Times New Roman"/>
                          <a:cs typeface="Times New Roman"/>
                        </a:rPr>
                        <a:t>20,10650</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FF0000"/>
                          </a:solidFill>
                          <a:effectLst/>
                          <a:latin typeface="Times New Roman"/>
                          <a:ea typeface="Times New Roman"/>
                          <a:cs typeface="Times New Roman"/>
                        </a:rPr>
                        <a:t>0,000000</a:t>
                      </a:r>
                      <a:endParaRPr lang="pl-PL" sz="1600">
                        <a:effectLst/>
                        <a:latin typeface="Calibri"/>
                        <a:ea typeface="Calibri"/>
                        <a:cs typeface="Times New Roman"/>
                      </a:endParaRPr>
                    </a:p>
                  </a:txBody>
                  <a:tcPr marL="9525" marR="9525" marT="9525" marB="9525" anchor="ctr"/>
                </a:tc>
              </a:tr>
              <a:tr h="370840">
                <a:tc>
                  <a:txBody>
                    <a:bodyPr/>
                    <a:lstStyle/>
                    <a:p>
                      <a:pPr algn="ctr">
                        <a:lnSpc>
                          <a:spcPct val="107000"/>
                        </a:lnSpc>
                        <a:spcAft>
                          <a:spcPts val="0"/>
                        </a:spcAft>
                      </a:pPr>
                      <a:r>
                        <a:rPr lang="pl-PL" sz="1600" dirty="0" smtClean="0">
                          <a:effectLst/>
                        </a:rPr>
                        <a:t>Współczynnik regresji</a:t>
                      </a:r>
                      <a:endParaRPr lang="pl-PL" sz="1600" dirty="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000000"/>
                          </a:solidFill>
                          <a:effectLst/>
                          <a:latin typeface="Times New Roman"/>
                          <a:ea typeface="Times New Roman"/>
                          <a:cs typeface="Times New Roman"/>
                        </a:rPr>
                        <a:t>-0,444425</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000000"/>
                          </a:solidFill>
                          <a:effectLst/>
                          <a:latin typeface="Times New Roman"/>
                          <a:ea typeface="Times New Roman"/>
                          <a:cs typeface="Times New Roman"/>
                        </a:rPr>
                        <a:t>0,298605</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000000"/>
                          </a:solidFill>
                          <a:effectLst/>
                          <a:latin typeface="Times New Roman"/>
                          <a:ea typeface="Times New Roman"/>
                          <a:cs typeface="Times New Roman"/>
                        </a:rPr>
                        <a:t>-0,000873</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000000"/>
                          </a:solidFill>
                          <a:effectLst/>
                          <a:latin typeface="Times New Roman"/>
                          <a:ea typeface="Times New Roman"/>
                          <a:cs typeface="Times New Roman"/>
                        </a:rPr>
                        <a:t>0,000586</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a:solidFill>
                            <a:srgbClr val="000000"/>
                          </a:solidFill>
                          <a:effectLst/>
                          <a:latin typeface="Times New Roman"/>
                          <a:ea typeface="Times New Roman"/>
                          <a:cs typeface="Times New Roman"/>
                        </a:rPr>
                        <a:t>-1,48834</a:t>
                      </a:r>
                      <a:endParaRPr lang="pl-PL" sz="1600">
                        <a:effectLst/>
                        <a:latin typeface="Calibri"/>
                        <a:ea typeface="Calibri"/>
                        <a:cs typeface="Times New Roman"/>
                      </a:endParaRPr>
                    </a:p>
                  </a:txBody>
                  <a:tcPr marL="9525" marR="9525" marT="9525" marB="9525" anchor="ctr"/>
                </a:tc>
                <a:tc>
                  <a:txBody>
                    <a:bodyPr/>
                    <a:lstStyle/>
                    <a:p>
                      <a:pPr algn="ctr">
                        <a:lnSpc>
                          <a:spcPct val="107000"/>
                        </a:lnSpc>
                        <a:spcAft>
                          <a:spcPts val="0"/>
                        </a:spcAft>
                      </a:pPr>
                      <a:r>
                        <a:rPr lang="pl-PL" sz="1600" dirty="0">
                          <a:solidFill>
                            <a:srgbClr val="000000"/>
                          </a:solidFill>
                          <a:effectLst/>
                          <a:latin typeface="Times New Roman"/>
                          <a:ea typeface="Times New Roman"/>
                          <a:cs typeface="Times New Roman"/>
                        </a:rPr>
                        <a:t>0,170840</a:t>
                      </a:r>
                      <a:endParaRPr lang="pl-PL" sz="1600" dirty="0">
                        <a:effectLst/>
                        <a:latin typeface="Calibri"/>
                        <a:ea typeface="Calibri"/>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2694369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011680"/>
            <a:ext cx="7239000" cy="4846320"/>
          </a:xfrm>
        </p:spPr>
        <p:txBody>
          <a:bodyPr/>
          <a:lstStyle/>
          <a:p>
            <a:pPr marL="0" indent="0">
              <a:buNone/>
            </a:pPr>
            <a:r>
              <a:rPr lang="pl-PL" dirty="0" smtClean="0"/>
              <a:t>W </a:t>
            </a:r>
            <a:r>
              <a:rPr lang="pl-PL" dirty="0"/>
              <a:t>celu zweryfikowania hipotezy o losowości rozkładu reszt postawiono następujące hipotezy</a:t>
            </a:r>
            <a:r>
              <a:rPr lang="pl-PL" dirty="0" smtClean="0"/>
              <a:t>:</a:t>
            </a:r>
          </a:p>
          <a:p>
            <a:pPr marL="0" indent="0">
              <a:buNone/>
            </a:pPr>
            <a:endParaRPr lang="pl-PL" dirty="0" smtClean="0"/>
          </a:p>
          <a:p>
            <a:pPr marL="0" indent="0">
              <a:buNone/>
            </a:pPr>
            <a:r>
              <a:rPr lang="pl-PL" b="1" dirty="0" smtClean="0"/>
              <a:t>H</a:t>
            </a:r>
            <a:r>
              <a:rPr lang="pl-PL" sz="1800" b="1" dirty="0" smtClean="0"/>
              <a:t>0</a:t>
            </a:r>
            <a:r>
              <a:rPr lang="pl-PL" dirty="0" smtClean="0"/>
              <a:t> - </a:t>
            </a:r>
            <a:r>
              <a:rPr lang="pl-PL" dirty="0"/>
              <a:t>zakłada, że rozkład reszt w modelu </a:t>
            </a:r>
            <a:r>
              <a:rPr lang="pl-PL" dirty="0" smtClean="0"/>
              <a:t>jest losowy</a:t>
            </a:r>
          </a:p>
          <a:p>
            <a:pPr marL="0" indent="0">
              <a:buNone/>
            </a:pPr>
            <a:r>
              <a:rPr lang="pl-PL" b="1" dirty="0" smtClean="0"/>
              <a:t>H</a:t>
            </a:r>
            <a:r>
              <a:rPr lang="pl-PL" sz="1800" b="1" dirty="0" smtClean="0"/>
              <a:t>1</a:t>
            </a:r>
            <a:r>
              <a:rPr lang="pl-PL" dirty="0" smtClean="0"/>
              <a:t> - </a:t>
            </a:r>
            <a:r>
              <a:rPr lang="pl-PL" dirty="0"/>
              <a:t>zakłada, że rozkład reszt w modelu </a:t>
            </a:r>
            <a:r>
              <a:rPr lang="pl-PL" dirty="0" smtClean="0"/>
              <a:t>nie jest </a:t>
            </a:r>
            <a:r>
              <a:rPr lang="pl-PL" dirty="0"/>
              <a:t>losowy</a:t>
            </a:r>
            <a:endParaRPr lang="pl-PL" dirty="0" smtClean="0"/>
          </a:p>
          <a:p>
            <a:pPr marL="0" indent="0">
              <a:buNone/>
            </a:pPr>
            <a:r>
              <a:rPr lang="pl-PL" sz="2800" dirty="0" smtClean="0">
                <a:latin typeface="Times New Roman"/>
                <a:ea typeface="Times New Roman"/>
              </a:rPr>
              <a:t> </a:t>
            </a:r>
            <a:endParaRPr lang="pl-PL" sz="2000" dirty="0">
              <a:latin typeface="Times New Roman"/>
              <a:ea typeface="Times New Roman"/>
            </a:endParaRPr>
          </a:p>
          <a:p>
            <a:pPr marL="0" indent="0">
              <a:buNone/>
            </a:pPr>
            <a:endParaRPr lang="pl-PL" dirty="0"/>
          </a:p>
          <a:p>
            <a:pPr marL="0" indent="0">
              <a:buNone/>
            </a:pPr>
            <a:endParaRPr lang="pl-PL" dirty="0"/>
          </a:p>
        </p:txBody>
      </p:sp>
      <p:sp>
        <p:nvSpPr>
          <p:cNvPr id="4" name="Tytuł 3"/>
          <p:cNvSpPr>
            <a:spLocks noGrp="1"/>
          </p:cNvSpPr>
          <p:nvPr>
            <p:ph type="title"/>
          </p:nvPr>
        </p:nvSpPr>
        <p:spPr/>
        <p:txBody>
          <a:bodyPr>
            <a:normAutofit fontScale="90000"/>
          </a:bodyPr>
          <a:lstStyle/>
          <a:p>
            <a:r>
              <a:rPr lang="pl-PL" dirty="0" smtClean="0"/>
              <a:t>Badanie losowości składnika </a:t>
            </a:r>
            <a:r>
              <a:rPr lang="pl-PL" dirty="0" err="1" smtClean="0"/>
              <a:t>resztowego</a:t>
            </a:r>
            <a:r>
              <a:rPr lang="pl-PL" dirty="0" smtClean="0"/>
              <a:t> modelu</a:t>
            </a:r>
            <a:endParaRPr lang="pl-PL" dirty="0"/>
          </a:p>
        </p:txBody>
      </p:sp>
      <p:sp>
        <p:nvSpPr>
          <p:cNvPr id="7" name="Rectangle 3"/>
          <p:cNvSpPr>
            <a:spLocks noChangeArrowheads="1"/>
          </p:cNvSpPr>
          <p:nvPr/>
        </p:nvSpPr>
        <p:spPr bwMode="auto">
          <a:xfrm>
            <a:off x="457200" y="37798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Tree>
    <p:extLst>
      <p:ext uri="{BB962C8B-B14F-4D97-AF65-F5344CB8AC3E}">
        <p14:creationId xmlns:p14="http://schemas.microsoft.com/office/powerpoint/2010/main" val="18741375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Sigma konwergencja</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470501372"/>
              </p:ext>
            </p:extLst>
          </p:nvPr>
        </p:nvGraphicFramePr>
        <p:xfrm>
          <a:off x="611560" y="3284984"/>
          <a:ext cx="7156648" cy="1656183"/>
        </p:xfrm>
        <a:graphic>
          <a:graphicData uri="http://schemas.openxmlformats.org/drawingml/2006/table">
            <a:tbl>
              <a:tblPr firstRow="1" firstCol="1" bandRow="1">
                <a:tableStyleId>{5C22544A-7EE6-4342-B048-85BDC9FD1C3A}</a:tableStyleId>
              </a:tblPr>
              <a:tblGrid>
                <a:gridCol w="520898"/>
                <a:gridCol w="603250"/>
                <a:gridCol w="603250"/>
                <a:gridCol w="603250"/>
                <a:gridCol w="603250"/>
                <a:gridCol w="603250"/>
                <a:gridCol w="603250"/>
                <a:gridCol w="603250"/>
                <a:gridCol w="603250"/>
                <a:gridCol w="603250"/>
                <a:gridCol w="603250"/>
                <a:gridCol w="603250"/>
              </a:tblGrid>
              <a:tr h="552061">
                <a:tc>
                  <a:txBody>
                    <a:bodyPr/>
                    <a:lstStyle/>
                    <a:p>
                      <a:pPr algn="ctr" fontAlgn="base">
                        <a:lnSpc>
                          <a:spcPct val="150000"/>
                        </a:lnSpc>
                        <a:spcAft>
                          <a:spcPts val="0"/>
                        </a:spcAft>
                      </a:pPr>
                      <a:r>
                        <a:rPr lang="en-US" sz="1400" dirty="0">
                          <a:effectLst/>
                        </a:rPr>
                        <a:t>Year</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2008</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2009</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dirty="0">
                          <a:effectLst/>
                        </a:rPr>
                        <a:t>2010</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2011</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2012</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2013</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2014</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2015</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2016</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2017</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400">
                          <a:effectLst/>
                        </a:rPr>
                        <a:t>2018</a:t>
                      </a:r>
                      <a:endParaRPr lang="pl-PL" sz="1400">
                        <a:effectLst/>
                        <a:latin typeface="Calibri"/>
                        <a:ea typeface="Calibri"/>
                        <a:cs typeface="Times New Roman"/>
                      </a:endParaRPr>
                    </a:p>
                  </a:txBody>
                  <a:tcPr marL="68580" marR="68580" marT="0" marB="0" anchor="ctr"/>
                </a:tc>
              </a:tr>
              <a:tr h="552061">
                <a:tc>
                  <a:txBody>
                    <a:bodyPr/>
                    <a:lstStyle/>
                    <a:p>
                      <a:pPr algn="ctr" fontAlgn="base">
                        <a:lnSpc>
                          <a:spcPct val="150000"/>
                        </a:lnSpc>
                        <a:spcAft>
                          <a:spcPts val="0"/>
                        </a:spcAft>
                      </a:pPr>
                      <a:r>
                        <a:rPr lang="pl-PL" sz="1400">
                          <a:effectLst/>
                        </a:rPr>
                        <a:t>Σ</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0,069</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0,072</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0,084</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0,081</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0,081</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0,081</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0,078</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0,071</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0,072</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0,069</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0,064</a:t>
                      </a:r>
                      <a:endParaRPr lang="pl-PL" sz="1400">
                        <a:effectLst/>
                        <a:latin typeface="Calibri"/>
                        <a:ea typeface="Calibri"/>
                        <a:cs typeface="Times New Roman"/>
                      </a:endParaRPr>
                    </a:p>
                  </a:txBody>
                  <a:tcPr marL="68580" marR="68580" marT="0" marB="0" anchor="ctr"/>
                </a:tc>
              </a:tr>
              <a:tr h="552061">
                <a:tc>
                  <a:txBody>
                    <a:bodyPr/>
                    <a:lstStyle/>
                    <a:p>
                      <a:pPr algn="ctr" fontAlgn="base">
                        <a:lnSpc>
                          <a:spcPct val="150000"/>
                        </a:lnSpc>
                        <a:spcAft>
                          <a:spcPts val="0"/>
                        </a:spcAft>
                      </a:pPr>
                      <a:r>
                        <a:rPr lang="pl-PL" sz="1400">
                          <a:effectLst/>
                        </a:rPr>
                        <a:t>σ</a:t>
                      </a:r>
                      <a:r>
                        <a:rPr lang="pl-PL" sz="1400" baseline="30000">
                          <a:effectLst/>
                        </a:rPr>
                        <a:t> 2</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0,005</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0,005</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0,007</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0,007</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0,007</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0,007</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a:effectLst/>
                        </a:rPr>
                        <a:t>0,006</a:t>
                      </a:r>
                      <a:endParaRPr lang="pl-PL" sz="14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0,005</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0,005</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0,005</a:t>
                      </a:r>
                      <a:endParaRPr lang="pl-PL" sz="1400" dirty="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pl-PL" sz="1400" dirty="0">
                          <a:effectLst/>
                        </a:rPr>
                        <a:t>0,004</a:t>
                      </a:r>
                      <a:endParaRPr lang="pl-PL" sz="1400" dirty="0">
                        <a:effectLst/>
                        <a:latin typeface="Calibri"/>
                        <a:ea typeface="Calibri"/>
                        <a:cs typeface="Times New Roman"/>
                      </a:endParaRPr>
                    </a:p>
                  </a:txBody>
                  <a:tcPr marL="68580" marR="68580" marT="0" marB="0" anchor="ctr"/>
                </a:tc>
              </a:tr>
            </a:tbl>
          </a:graphicData>
        </a:graphic>
      </p:graphicFrame>
      <p:sp>
        <p:nvSpPr>
          <p:cNvPr id="5" name="Rectangle 1"/>
          <p:cNvSpPr>
            <a:spLocks noChangeArrowheads="1"/>
          </p:cNvSpPr>
          <p:nvPr/>
        </p:nvSpPr>
        <p:spPr bwMode="auto">
          <a:xfrm>
            <a:off x="467544" y="1772816"/>
            <a:ext cx="9882046"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pl-PL" altLang="pl-PL" sz="2400" b="0" i="0" u="none" strike="noStrike" cap="none" normalizeH="0" baseline="0" dirty="0" smtClean="0" bmk="">
                <a:ln>
                  <a:noFill/>
                </a:ln>
                <a:solidFill>
                  <a:schemeClr val="tx1"/>
                </a:solidFill>
                <a:effectLst/>
                <a:latin typeface="Times New Roman" pitchFamily="18" charset="0"/>
                <a:ea typeface="Calibri" pitchFamily="34" charset="0"/>
                <a:cs typeface="Times New Roman" pitchFamily="18" charset="0"/>
              </a:rPr>
              <a:t>ab.</a:t>
            </a:r>
            <a:r>
              <a:rPr kumimoji="0" lang="pl-PL" altLang="pl-PL" sz="2400" b="0" i="0" u="none" strike="noStrike" cap="none" normalizeH="0" baseline="0" dirty="0" smtClean="0" bmk="_Toc83895482">
                <a:ln>
                  <a:noFill/>
                </a:ln>
                <a:solidFill>
                  <a:schemeClr val="tx1"/>
                </a:solidFill>
                <a:effectLst/>
                <a:latin typeface="Times New Roman" pitchFamily="18" charset="0"/>
                <a:ea typeface="Calibri" pitchFamily="34" charset="0"/>
                <a:cs typeface="Times New Roman" pitchFamily="18" charset="0"/>
              </a:rPr>
              <a:t> Konwergencja typu Sigma dla krajów Unii Europejskiej</a:t>
            </a:r>
          </a:p>
          <a:p>
            <a:pPr marL="0" marR="0" lvl="0" indent="0" algn="l" defTabSz="914400" rtl="0" eaLnBrk="1" fontAlgn="base" latinLnBrk="0" hangingPunct="1">
              <a:lnSpc>
                <a:spcPct val="100000"/>
              </a:lnSpc>
              <a:spcBef>
                <a:spcPct val="0"/>
              </a:spcBef>
              <a:spcAft>
                <a:spcPct val="0"/>
              </a:spcAft>
              <a:buClrTx/>
              <a:buSzTx/>
              <a:buFontTx/>
              <a:buNone/>
              <a:tabLst/>
            </a:pPr>
            <a:r>
              <a:rPr lang="pl-PL" altLang="pl-PL" sz="2400" dirty="0" bmk="_Toc83895482">
                <a:latin typeface="Times New Roman" pitchFamily="18" charset="0"/>
                <a:ea typeface="Calibri" pitchFamily="34" charset="0"/>
                <a:cs typeface="Times New Roman" pitchFamily="18" charset="0"/>
              </a:rPr>
              <a:t>w</a:t>
            </a:r>
            <a:r>
              <a:rPr kumimoji="0" lang="pl-PL" altLang="pl-PL" sz="2400" b="0" i="0" u="none" strike="noStrike" cap="none" normalizeH="0" baseline="0" dirty="0" smtClean="0" bmk="_Toc83895482">
                <a:ln>
                  <a:noFill/>
                </a:ln>
                <a:solidFill>
                  <a:schemeClr val="tx1"/>
                </a:solidFill>
                <a:effectLst/>
                <a:latin typeface="Times New Roman" pitchFamily="18" charset="0"/>
                <a:ea typeface="Calibri" pitchFamily="34" charset="0"/>
                <a:cs typeface="Times New Roman" pitchFamily="18" charset="0"/>
              </a:rPr>
              <a:t> latach</a:t>
            </a:r>
            <a:r>
              <a:rPr kumimoji="0" lang="pl-PL" altLang="pl-PL" sz="2400" b="0" i="0" u="none" strike="noStrike" cap="none" normalizeH="0" dirty="0" smtClean="0" bmk="_Toc83895482">
                <a:ln>
                  <a:noFill/>
                </a:ln>
                <a:solidFill>
                  <a:schemeClr val="tx1"/>
                </a:solidFill>
                <a:effectLst/>
                <a:latin typeface="Times New Roman" pitchFamily="18" charset="0"/>
                <a:ea typeface="Calibri" pitchFamily="34" charset="0"/>
                <a:cs typeface="Times New Roman" pitchFamily="18" charset="0"/>
              </a:rPr>
              <a:t> </a:t>
            </a:r>
            <a:r>
              <a:rPr kumimoji="0" lang="pl-PL" altLang="pl-PL" sz="2400" b="0" i="0" u="none" strike="noStrike" cap="none" normalizeH="0" baseline="0" dirty="0" smtClean="0" bmk="_Toc83895482">
                <a:ln>
                  <a:noFill/>
                </a:ln>
                <a:solidFill>
                  <a:schemeClr val="tx1"/>
                </a:solidFill>
                <a:effectLst/>
                <a:latin typeface="Times New Roman" pitchFamily="18" charset="0"/>
                <a:ea typeface="Calibri" pitchFamily="34" charset="0"/>
                <a:cs typeface="Times New Roman" pitchFamily="18" charset="0"/>
              </a:rPr>
              <a:t>2008-2018</a:t>
            </a:r>
            <a:endParaRPr kumimoji="0" lang="pl-PL" altLang="pl-PL"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061626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Konwergencja typu </a:t>
            </a:r>
            <a:r>
              <a:rPr lang="pl-PL" dirty="0" smtClean="0"/>
              <a:t>gamma </a:t>
            </a:r>
            <a:r>
              <a:rPr lang="pl-PL" dirty="0"/>
              <a:t>i sposoby jej pomiaru</a:t>
            </a:r>
          </a:p>
        </p:txBody>
      </p:sp>
      <p:sp>
        <p:nvSpPr>
          <p:cNvPr id="3" name="Symbol zastępczy zawartości 2"/>
          <p:cNvSpPr>
            <a:spLocks noGrp="1"/>
          </p:cNvSpPr>
          <p:nvPr>
            <p:ph idx="1"/>
          </p:nvPr>
        </p:nvSpPr>
        <p:spPr/>
        <p:txBody>
          <a:bodyPr>
            <a:normAutofit/>
          </a:bodyPr>
          <a:lstStyle/>
          <a:p>
            <a:pPr marL="0" indent="0" algn="ctr">
              <a:buNone/>
            </a:pPr>
            <a:r>
              <a:rPr lang="pl-PL" dirty="0"/>
              <a:t>W przypadku zbieżności gamma występuje sytuacja, w której </a:t>
            </a:r>
            <a:r>
              <a:rPr lang="pl-PL" dirty="0" smtClean="0"/>
              <a:t>obiekt </a:t>
            </a:r>
            <a:r>
              <a:rPr lang="pl-PL" dirty="0"/>
              <a:t>o p</a:t>
            </a:r>
            <a:r>
              <a:rPr lang="pl-PL" dirty="0" smtClean="0"/>
              <a:t>oczątkowo niższym poziomie </a:t>
            </a:r>
            <a:r>
              <a:rPr lang="pl-PL" dirty="0"/>
              <a:t>analizowanej zmiennej </a:t>
            </a:r>
            <a:r>
              <a:rPr lang="pl-PL" dirty="0" smtClean="0"/>
              <a:t>rozwija się </a:t>
            </a:r>
            <a:r>
              <a:rPr lang="pl-PL" dirty="0"/>
              <a:t>tak szybko, że ostatecznie </a:t>
            </a:r>
            <a:r>
              <a:rPr lang="pl-PL" dirty="0" smtClean="0"/>
              <a:t>wyprzedza obiekty </a:t>
            </a:r>
            <a:r>
              <a:rPr lang="pl-PL" dirty="0"/>
              <a:t>o początkowo wysokiej wartości analizowanej cechy. W celu zbadania obecności </a:t>
            </a:r>
            <a:r>
              <a:rPr lang="pl-PL" dirty="0" smtClean="0"/>
              <a:t>zbieżność </a:t>
            </a:r>
            <a:r>
              <a:rPr lang="pl-PL" dirty="0"/>
              <a:t>gamma, przede wszystkim obiekty powinny być uporządkowane liniowo zgodnie z wartością </a:t>
            </a:r>
            <a:r>
              <a:rPr lang="pl-PL" dirty="0" smtClean="0"/>
              <a:t>zmiennej. Badanie zbieżności </a:t>
            </a:r>
            <a:r>
              <a:rPr lang="pl-PL" dirty="0"/>
              <a:t>gamma polega na </a:t>
            </a:r>
            <a:r>
              <a:rPr lang="pl-PL" dirty="0" smtClean="0"/>
              <a:t>analizie zmian </a:t>
            </a:r>
            <a:r>
              <a:rPr lang="pl-PL" dirty="0"/>
              <a:t>w </a:t>
            </a:r>
          </a:p>
          <a:p>
            <a:pPr marL="0" indent="0" algn="ctr">
              <a:buNone/>
            </a:pPr>
            <a:r>
              <a:rPr lang="pl-PL" dirty="0" smtClean="0"/>
              <a:t>rankingu </a:t>
            </a:r>
            <a:r>
              <a:rPr lang="pl-PL" dirty="0"/>
              <a:t>obiektów.</a:t>
            </a:r>
          </a:p>
        </p:txBody>
      </p:sp>
    </p:spTree>
    <p:extLst>
      <p:ext uri="{BB962C8B-B14F-4D97-AF65-F5344CB8AC3E}">
        <p14:creationId xmlns:p14="http://schemas.microsoft.com/office/powerpoint/2010/main" val="34490058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gamma konwergencja</a:t>
            </a:r>
          </a:p>
        </p:txBody>
      </p:sp>
      <p:sp>
        <p:nvSpPr>
          <p:cNvPr id="3" name="Symbol zastępczy zawartości 2"/>
          <p:cNvSpPr>
            <a:spLocks noGrp="1"/>
          </p:cNvSpPr>
          <p:nvPr>
            <p:ph idx="1"/>
          </p:nvPr>
        </p:nvSpPr>
        <p:spPr/>
        <p:txBody>
          <a:bodyPr/>
          <a:lstStyle/>
          <a:p>
            <a:pPr marL="0" indent="0" algn="ctr">
              <a:buNone/>
            </a:pPr>
            <a:r>
              <a:rPr lang="pl-PL" dirty="0"/>
              <a:t>Aby zbadać zbieżność gamma, </a:t>
            </a:r>
            <a:r>
              <a:rPr lang="pl-PL" dirty="0" smtClean="0"/>
              <a:t>może zostać zastosowana dowolna </a:t>
            </a:r>
            <a:r>
              <a:rPr lang="pl-PL" dirty="0"/>
              <a:t>miara, która </a:t>
            </a:r>
            <a:r>
              <a:rPr lang="pl-PL" dirty="0" smtClean="0"/>
              <a:t>pozwala obliczyć </a:t>
            </a:r>
            <a:r>
              <a:rPr lang="pl-PL" dirty="0"/>
              <a:t>zmianę w </a:t>
            </a:r>
            <a:r>
              <a:rPr lang="pl-PL" dirty="0" smtClean="0"/>
              <a:t>kolejności </a:t>
            </a:r>
            <a:r>
              <a:rPr lang="pl-PL" dirty="0"/>
              <a:t>badanych </a:t>
            </a:r>
            <a:r>
              <a:rPr lang="pl-PL" dirty="0" smtClean="0"/>
              <a:t>obiektów. Może </a:t>
            </a:r>
            <a:r>
              <a:rPr lang="pl-PL" dirty="0"/>
              <a:t>to być </a:t>
            </a:r>
            <a:r>
              <a:rPr lang="pl-PL" dirty="0" smtClean="0"/>
              <a:t>np. współczynnik </a:t>
            </a:r>
            <a:r>
              <a:rPr lang="pl-PL" dirty="0"/>
              <a:t>korelacji rang Kendalla lub w</a:t>
            </a:r>
            <a:r>
              <a:rPr lang="pl-PL" dirty="0" smtClean="0"/>
              <a:t>spółczynnik </a:t>
            </a:r>
            <a:r>
              <a:rPr lang="pl-PL" dirty="0"/>
              <a:t>korelacji rang </a:t>
            </a:r>
            <a:r>
              <a:rPr lang="pl-PL" dirty="0" err="1"/>
              <a:t>Spearmana</a:t>
            </a:r>
            <a:r>
              <a:rPr lang="pl-PL" dirty="0"/>
              <a:t>. Należy pamiętać, że spójność porządku </a:t>
            </a:r>
            <a:r>
              <a:rPr lang="pl-PL" dirty="0" smtClean="0"/>
              <a:t>może </a:t>
            </a:r>
            <a:r>
              <a:rPr lang="pl-PL" dirty="0"/>
              <a:t>być </a:t>
            </a:r>
            <a:r>
              <a:rPr lang="pl-PL" dirty="0" smtClean="0"/>
              <a:t>badana </a:t>
            </a:r>
            <a:r>
              <a:rPr lang="pl-PL" dirty="0"/>
              <a:t>tylko dla ekstremalnych okresów lub dla wszystkich kolejnych lat w analizowanym okresie.</a:t>
            </a:r>
          </a:p>
        </p:txBody>
      </p:sp>
    </p:spTree>
    <p:extLst>
      <p:ext uri="{BB962C8B-B14F-4D97-AF65-F5344CB8AC3E}">
        <p14:creationId xmlns:p14="http://schemas.microsoft.com/office/powerpoint/2010/main" val="31058135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gamma </a:t>
            </a:r>
            <a:r>
              <a:rPr lang="pl-PL" dirty="0"/>
              <a:t>konwergencja</a:t>
            </a:r>
          </a:p>
        </p:txBody>
      </p:sp>
      <p:sp>
        <p:nvSpPr>
          <p:cNvPr id="3" name="Symbol zastępczy zawartości 2"/>
          <p:cNvSpPr>
            <a:spLocks noGrp="1"/>
          </p:cNvSpPr>
          <p:nvPr>
            <p:ph idx="1"/>
          </p:nvPr>
        </p:nvSpPr>
        <p:spPr/>
        <p:txBody>
          <a:bodyPr>
            <a:normAutofit/>
          </a:bodyPr>
          <a:lstStyle/>
          <a:p>
            <a:pPr marL="0" indent="0" algn="ctr">
              <a:buNone/>
            </a:pPr>
            <a:r>
              <a:rPr lang="pl-PL" dirty="0"/>
              <a:t>Warunkiem wystarczającym wystąpienia zbieżności gamma jest założenie wartości niedodatnich </a:t>
            </a:r>
            <a:r>
              <a:rPr lang="pl-PL" dirty="0" smtClean="0"/>
              <a:t>uzyskanych przez </a:t>
            </a:r>
            <a:r>
              <a:rPr lang="pl-PL" dirty="0"/>
              <a:t>współczynnik korelacji rang. Z drugiej strony, pozytywne wartości </a:t>
            </a:r>
            <a:r>
              <a:rPr lang="pl-PL" dirty="0" smtClean="0"/>
              <a:t>współczynnika wymagają weryfikacji </a:t>
            </a:r>
            <a:r>
              <a:rPr lang="pl-PL" dirty="0"/>
              <a:t>następujących hipotez:</a:t>
            </a:r>
            <a:endParaRPr lang="pl-PL" dirty="0" smtClean="0"/>
          </a:p>
          <a:p>
            <a:pPr marL="0" indent="0">
              <a:buNone/>
            </a:pPr>
            <a:endParaRPr lang="pl-PL" dirty="0"/>
          </a:p>
          <a:p>
            <a:pPr marL="0" indent="0">
              <a:buNone/>
            </a:pPr>
            <a:r>
              <a:rPr lang="en-US" dirty="0" smtClean="0"/>
              <a:t>H0</a:t>
            </a:r>
            <a:r>
              <a:rPr lang="en-US" dirty="0"/>
              <a:t>: τ = 0 </a:t>
            </a:r>
            <a:r>
              <a:rPr lang="pl-PL" dirty="0" smtClean="0"/>
              <a:t>występuje</a:t>
            </a:r>
            <a:r>
              <a:rPr lang="en-US" dirty="0" smtClean="0"/>
              <a:t> gamma-</a:t>
            </a:r>
            <a:r>
              <a:rPr lang="pl-PL" dirty="0" smtClean="0"/>
              <a:t>k</a:t>
            </a:r>
            <a:r>
              <a:rPr lang="en-US" dirty="0" smtClean="0"/>
              <a:t>on</a:t>
            </a:r>
            <a:r>
              <a:rPr lang="pl-PL" dirty="0" smtClean="0"/>
              <a:t>w</a:t>
            </a:r>
            <a:r>
              <a:rPr lang="en-US" dirty="0" err="1" smtClean="0"/>
              <a:t>ergenc</a:t>
            </a:r>
            <a:r>
              <a:rPr lang="pl-PL" dirty="0" smtClean="0"/>
              <a:t>ja</a:t>
            </a:r>
            <a:r>
              <a:rPr lang="en-US" dirty="0" smtClean="0"/>
              <a:t> </a:t>
            </a:r>
            <a:endParaRPr lang="pl-PL" dirty="0" smtClean="0"/>
          </a:p>
          <a:p>
            <a:pPr marL="0" indent="0">
              <a:buNone/>
            </a:pPr>
            <a:r>
              <a:rPr lang="en-US" dirty="0" smtClean="0"/>
              <a:t>H1</a:t>
            </a:r>
            <a:r>
              <a:rPr lang="en-US" dirty="0"/>
              <a:t>: τ&gt; 0 </a:t>
            </a:r>
            <a:r>
              <a:rPr lang="pl-PL" dirty="0" smtClean="0"/>
              <a:t>nie występuje gamma-k</a:t>
            </a:r>
            <a:r>
              <a:rPr lang="en-US" dirty="0"/>
              <a:t>on</a:t>
            </a:r>
            <a:r>
              <a:rPr lang="pl-PL" dirty="0"/>
              <a:t>w</a:t>
            </a:r>
            <a:r>
              <a:rPr lang="en-US" dirty="0" err="1"/>
              <a:t>ergenc</a:t>
            </a:r>
            <a:r>
              <a:rPr lang="pl-PL" dirty="0"/>
              <a:t>ja</a:t>
            </a:r>
          </a:p>
        </p:txBody>
      </p:sp>
    </p:spTree>
    <p:extLst>
      <p:ext uri="{BB962C8B-B14F-4D97-AF65-F5344CB8AC3E}">
        <p14:creationId xmlns:p14="http://schemas.microsoft.com/office/powerpoint/2010/main" val="22421022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gamma konwergencja</a:t>
            </a:r>
          </a:p>
        </p:txBody>
      </p:sp>
      <p:sp>
        <p:nvSpPr>
          <p:cNvPr id="3" name="Symbol zastępczy zawartości 2"/>
          <p:cNvSpPr>
            <a:spLocks noGrp="1"/>
          </p:cNvSpPr>
          <p:nvPr>
            <p:ph idx="1"/>
          </p:nvPr>
        </p:nvSpPr>
        <p:spPr/>
        <p:txBody>
          <a:bodyPr/>
          <a:lstStyle/>
          <a:p>
            <a:pPr marL="0" indent="0" algn="ctr">
              <a:buNone/>
            </a:pPr>
            <a:r>
              <a:rPr lang="pl-PL" dirty="0"/>
              <a:t>Statystyczna nieistotność współczynnika korelacji rang dowodzi, że </a:t>
            </a:r>
            <a:r>
              <a:rPr lang="pl-PL" dirty="0" smtClean="0"/>
              <a:t>początkowe </a:t>
            </a:r>
            <a:endParaRPr lang="pl-PL" dirty="0"/>
          </a:p>
          <a:p>
            <a:pPr marL="0" indent="0" algn="ctr">
              <a:buNone/>
            </a:pPr>
            <a:r>
              <a:rPr lang="pl-PL" dirty="0" smtClean="0"/>
              <a:t>uporządkowanie </a:t>
            </a:r>
            <a:r>
              <a:rPr lang="pl-PL" dirty="0"/>
              <a:t>jest losowe w stosunku do ostatecznego uporządkowania, więc istnieje zbieżność gamma.</a:t>
            </a:r>
          </a:p>
        </p:txBody>
      </p:sp>
    </p:spTree>
    <p:extLst>
      <p:ext uri="{BB962C8B-B14F-4D97-AF65-F5344CB8AC3E}">
        <p14:creationId xmlns:p14="http://schemas.microsoft.com/office/powerpoint/2010/main" val="34047743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gamma konwergencja</a:t>
            </a:r>
          </a:p>
        </p:txBody>
      </p:sp>
      <p:sp>
        <p:nvSpPr>
          <p:cNvPr id="3" name="Symbol zastępczy zawartości 2"/>
          <p:cNvSpPr>
            <a:spLocks noGrp="1"/>
          </p:cNvSpPr>
          <p:nvPr>
            <p:ph idx="1"/>
          </p:nvPr>
        </p:nvSpPr>
        <p:spPr/>
        <p:txBody>
          <a:bodyPr/>
          <a:lstStyle/>
          <a:p>
            <a:pPr marL="0" indent="0" algn="ctr">
              <a:buNone/>
            </a:pPr>
            <a:r>
              <a:rPr lang="pl-PL" dirty="0"/>
              <a:t>Badanie wykazało, że dla syntetycznej miary rozwoju społeczno-gospodarczego </a:t>
            </a:r>
          </a:p>
          <a:p>
            <a:pPr marL="0" indent="0" algn="ctr">
              <a:buNone/>
            </a:pPr>
            <a:r>
              <a:rPr lang="pl-PL" dirty="0"/>
              <a:t>wartość współczynnika korelacji rang Kendalla wynosiła 0,8, dlatego uzyskano, że </a:t>
            </a:r>
          </a:p>
          <a:p>
            <a:pPr marL="0" indent="0" algn="ctr">
              <a:buNone/>
            </a:pPr>
            <a:r>
              <a:rPr lang="pl-PL" dirty="0"/>
              <a:t>nie </a:t>
            </a:r>
            <a:r>
              <a:rPr lang="pl-PL" dirty="0" smtClean="0"/>
              <a:t>występowała konwergencja typu gamma </a:t>
            </a:r>
            <a:r>
              <a:rPr lang="pl-PL" dirty="0"/>
              <a:t>dla krajów UE w analizowanym okresie.</a:t>
            </a:r>
          </a:p>
        </p:txBody>
      </p:sp>
    </p:spTree>
    <p:extLst>
      <p:ext uri="{BB962C8B-B14F-4D97-AF65-F5344CB8AC3E}">
        <p14:creationId xmlns:p14="http://schemas.microsoft.com/office/powerpoint/2010/main" val="36628375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gamma konwergencja</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564309127"/>
              </p:ext>
            </p:extLst>
          </p:nvPr>
        </p:nvGraphicFramePr>
        <p:xfrm>
          <a:off x="1403648" y="2276872"/>
          <a:ext cx="5753100" cy="4072128"/>
        </p:xfrm>
        <a:graphic>
          <a:graphicData uri="http://schemas.openxmlformats.org/drawingml/2006/table">
            <a:tbl>
              <a:tblPr firstRow="1" firstCol="1" bandRow="1">
                <a:tableStyleId>{5C22544A-7EE6-4342-B048-85BDC9FD1C3A}</a:tableStyleId>
              </a:tblPr>
              <a:tblGrid>
                <a:gridCol w="2876550"/>
                <a:gridCol w="2876550"/>
              </a:tblGrid>
              <a:tr h="670739">
                <a:tc>
                  <a:txBody>
                    <a:bodyPr/>
                    <a:lstStyle/>
                    <a:p>
                      <a:pPr algn="ctr" fontAlgn="base">
                        <a:lnSpc>
                          <a:spcPct val="150000"/>
                        </a:lnSpc>
                        <a:spcAft>
                          <a:spcPts val="0"/>
                        </a:spcAft>
                      </a:pPr>
                      <a:r>
                        <a:rPr lang="en-US" sz="1600" dirty="0">
                          <a:effectLst/>
                        </a:rPr>
                        <a:t> </a:t>
                      </a:r>
                      <a:endParaRPr lang="pl-PL" sz="1600" dirty="0">
                        <a:effectLst/>
                        <a:latin typeface="Calibri"/>
                        <a:ea typeface="Calibri"/>
                        <a:cs typeface="Times New Roman"/>
                      </a:endParaRPr>
                    </a:p>
                  </a:txBody>
                  <a:tcPr marL="68580" marR="68580" marT="0" marB="0"/>
                </a:tc>
                <a:tc>
                  <a:txBody>
                    <a:bodyPr/>
                    <a:lstStyle/>
                    <a:p>
                      <a:pPr indent="449580" algn="ctr" fontAlgn="base">
                        <a:lnSpc>
                          <a:spcPct val="150000"/>
                        </a:lnSpc>
                        <a:spcAft>
                          <a:spcPts val="0"/>
                        </a:spcAft>
                      </a:pPr>
                      <a:r>
                        <a:rPr lang="en-US" sz="1600" dirty="0">
                          <a:effectLst/>
                        </a:rPr>
                        <a:t>Kendall's tau rank correlation coefficient</a:t>
                      </a:r>
                      <a:endParaRPr lang="pl-PL" sz="1600" dirty="0">
                        <a:effectLst/>
                        <a:latin typeface="Calibri"/>
                        <a:ea typeface="Calibri"/>
                        <a:cs typeface="Times New Roman"/>
                      </a:endParaRPr>
                    </a:p>
                  </a:txBody>
                  <a:tcPr marL="68580" marR="68580" marT="0" marB="0"/>
                </a:tc>
              </a:tr>
              <a:tr h="526018">
                <a:tc>
                  <a:txBody>
                    <a:bodyPr/>
                    <a:lstStyle/>
                    <a:p>
                      <a:pPr algn="ctr" fontAlgn="base">
                        <a:lnSpc>
                          <a:spcPct val="115000"/>
                        </a:lnSpc>
                        <a:spcAft>
                          <a:spcPts val="0"/>
                        </a:spcAft>
                      </a:pPr>
                      <a:r>
                        <a:rPr lang="en-US" sz="1600">
                          <a:effectLst/>
                        </a:rPr>
                        <a:t>Synthetic measure of socio-economic development 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15000"/>
                        </a:lnSpc>
                        <a:spcAft>
                          <a:spcPts val="0"/>
                        </a:spcAft>
                      </a:pPr>
                      <a:r>
                        <a:rPr lang="en-US" sz="1600">
                          <a:effectLst/>
                        </a:rPr>
                        <a:t>0.80</a:t>
                      </a:r>
                      <a:endParaRPr lang="pl-PL" sz="1600">
                        <a:effectLst/>
                        <a:latin typeface="Calibri"/>
                        <a:ea typeface="Calibri"/>
                        <a:cs typeface="Times New Roman"/>
                      </a:endParaRPr>
                    </a:p>
                  </a:txBody>
                  <a:tcPr marL="68580" marR="68580" marT="0" marB="0" anchor="ctr"/>
                </a:tc>
              </a:tr>
              <a:tr h="254297">
                <a:tc>
                  <a:txBody>
                    <a:bodyPr/>
                    <a:lstStyle/>
                    <a:p>
                      <a:pPr algn="ctr" fontAlgn="base">
                        <a:lnSpc>
                          <a:spcPct val="115000"/>
                        </a:lnSpc>
                        <a:spcAft>
                          <a:spcPts val="0"/>
                        </a:spcAft>
                      </a:pPr>
                      <a:r>
                        <a:rPr lang="en-US" sz="1600">
                          <a:effectLst/>
                        </a:rPr>
                        <a:t>Economy and Finance 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15000"/>
                        </a:lnSpc>
                        <a:spcAft>
                          <a:spcPts val="0"/>
                        </a:spcAft>
                      </a:pPr>
                      <a:r>
                        <a:rPr lang="en-US" sz="1600">
                          <a:effectLst/>
                        </a:rPr>
                        <a:t>0.65</a:t>
                      </a:r>
                      <a:endParaRPr lang="pl-PL" sz="1600">
                        <a:effectLst/>
                        <a:latin typeface="Calibri"/>
                        <a:ea typeface="Calibri"/>
                        <a:cs typeface="Times New Roman"/>
                      </a:endParaRPr>
                    </a:p>
                  </a:txBody>
                  <a:tcPr marL="68580" marR="68580" marT="0" marB="0" anchor="ctr"/>
                </a:tc>
              </a:tr>
              <a:tr h="254297">
                <a:tc>
                  <a:txBody>
                    <a:bodyPr/>
                    <a:lstStyle/>
                    <a:p>
                      <a:pPr algn="ctr" fontAlgn="base">
                        <a:lnSpc>
                          <a:spcPct val="115000"/>
                        </a:lnSpc>
                        <a:spcAft>
                          <a:spcPts val="0"/>
                        </a:spcAft>
                      </a:pPr>
                      <a:r>
                        <a:rPr lang="en-US" sz="1600">
                          <a:effectLst/>
                        </a:rPr>
                        <a:t>Science and Technology2008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15000"/>
                        </a:lnSpc>
                        <a:spcAft>
                          <a:spcPts val="0"/>
                        </a:spcAft>
                      </a:pPr>
                      <a:r>
                        <a:rPr lang="en-US" sz="1600">
                          <a:effectLst/>
                        </a:rPr>
                        <a:t>0.84</a:t>
                      </a:r>
                      <a:endParaRPr lang="pl-PL" sz="1600">
                        <a:effectLst/>
                        <a:latin typeface="Calibri"/>
                        <a:ea typeface="Calibri"/>
                        <a:cs typeface="Times New Roman"/>
                      </a:endParaRPr>
                    </a:p>
                  </a:txBody>
                  <a:tcPr marL="68580" marR="68580" marT="0" marB="0" anchor="ctr"/>
                </a:tc>
              </a:tr>
              <a:tr h="254297">
                <a:tc>
                  <a:txBody>
                    <a:bodyPr/>
                    <a:lstStyle/>
                    <a:p>
                      <a:pPr algn="ctr" fontAlgn="base">
                        <a:lnSpc>
                          <a:spcPct val="115000"/>
                        </a:lnSpc>
                        <a:spcAft>
                          <a:spcPts val="0"/>
                        </a:spcAft>
                      </a:pPr>
                      <a:r>
                        <a:rPr lang="en-US" sz="1600">
                          <a:effectLst/>
                        </a:rPr>
                        <a:t>Health 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15000"/>
                        </a:lnSpc>
                        <a:spcAft>
                          <a:spcPts val="0"/>
                        </a:spcAft>
                      </a:pPr>
                      <a:r>
                        <a:rPr lang="en-US" sz="1600">
                          <a:effectLst/>
                        </a:rPr>
                        <a:t>0.57</a:t>
                      </a:r>
                      <a:endParaRPr lang="pl-PL" sz="1600">
                        <a:effectLst/>
                        <a:latin typeface="Calibri"/>
                        <a:ea typeface="Calibri"/>
                        <a:cs typeface="Times New Roman"/>
                      </a:endParaRPr>
                    </a:p>
                  </a:txBody>
                  <a:tcPr marL="68580" marR="68580" marT="0" marB="0" anchor="ctr"/>
                </a:tc>
              </a:tr>
              <a:tr h="316320">
                <a:tc>
                  <a:txBody>
                    <a:bodyPr/>
                    <a:lstStyle/>
                    <a:p>
                      <a:pPr algn="ctr" fontAlgn="base">
                        <a:lnSpc>
                          <a:spcPct val="150000"/>
                        </a:lnSpc>
                        <a:spcAft>
                          <a:spcPts val="0"/>
                        </a:spcAft>
                      </a:pPr>
                      <a:r>
                        <a:rPr lang="en-US" sz="1600">
                          <a:effectLst/>
                        </a:rPr>
                        <a:t>Education 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600">
                          <a:effectLst/>
                        </a:rPr>
                        <a:t>0.66</a:t>
                      </a:r>
                      <a:endParaRPr lang="pl-PL" sz="1600">
                        <a:effectLst/>
                        <a:latin typeface="Calibri"/>
                        <a:ea typeface="Calibri"/>
                        <a:cs typeface="Times New Roman"/>
                      </a:endParaRPr>
                    </a:p>
                  </a:txBody>
                  <a:tcPr marL="68580" marR="68580" marT="0" marB="0" anchor="ctr"/>
                </a:tc>
              </a:tr>
              <a:tr h="316320">
                <a:tc>
                  <a:txBody>
                    <a:bodyPr/>
                    <a:lstStyle/>
                    <a:p>
                      <a:pPr algn="ctr" fontAlgn="base">
                        <a:lnSpc>
                          <a:spcPct val="150000"/>
                        </a:lnSpc>
                        <a:spcAft>
                          <a:spcPts val="0"/>
                        </a:spcAft>
                      </a:pPr>
                      <a:r>
                        <a:rPr lang="en-US" sz="1600">
                          <a:effectLst/>
                        </a:rPr>
                        <a:t>Living Conditions 2008 and 2018</a:t>
                      </a:r>
                      <a:endParaRPr lang="pl-PL" sz="1600">
                        <a:effectLst/>
                        <a:latin typeface="Calibri"/>
                        <a:ea typeface="Calibri"/>
                        <a:cs typeface="Times New Roman"/>
                      </a:endParaRPr>
                    </a:p>
                  </a:txBody>
                  <a:tcPr marL="68580" marR="68580" marT="0" marB="0" anchor="ctr"/>
                </a:tc>
                <a:tc>
                  <a:txBody>
                    <a:bodyPr/>
                    <a:lstStyle/>
                    <a:p>
                      <a:pPr algn="ctr" fontAlgn="base">
                        <a:lnSpc>
                          <a:spcPct val="150000"/>
                        </a:lnSpc>
                        <a:spcAft>
                          <a:spcPts val="0"/>
                        </a:spcAft>
                      </a:pPr>
                      <a:r>
                        <a:rPr lang="en-US" sz="1600" dirty="0">
                          <a:effectLst/>
                        </a:rPr>
                        <a:t>0.68</a:t>
                      </a:r>
                      <a:endParaRPr lang="pl-PL" sz="1600" dirty="0">
                        <a:effectLst/>
                        <a:latin typeface="Calibri"/>
                        <a:ea typeface="Calibri"/>
                        <a:cs typeface="Times New Roman"/>
                      </a:endParaRPr>
                    </a:p>
                  </a:txBody>
                  <a:tcPr marL="68580" marR="68580" marT="0" marB="0" anchor="ctr"/>
                </a:tc>
              </a:tr>
            </a:tbl>
          </a:graphicData>
        </a:graphic>
      </p:graphicFrame>
      <p:sp>
        <p:nvSpPr>
          <p:cNvPr id="5" name="Rectangle 1"/>
          <p:cNvSpPr>
            <a:spLocks noChangeArrowheads="1"/>
          </p:cNvSpPr>
          <p:nvPr/>
        </p:nvSpPr>
        <p:spPr bwMode="auto">
          <a:xfrm>
            <a:off x="1893404" y="1767299"/>
            <a:ext cx="4956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49263"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en-US" altLang="pl-PL"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en-US" altLang="pl-PL" b="0" i="0" u="none" strike="noStrike" cap="none" normalizeH="0" baseline="0" dirty="0" smtClean="0" bmk="">
                <a:ln>
                  <a:noFill/>
                </a:ln>
                <a:solidFill>
                  <a:schemeClr val="tx1"/>
                </a:solidFill>
                <a:effectLst/>
                <a:latin typeface="Times New Roman" pitchFamily="18" charset="0"/>
                <a:ea typeface="Calibri" pitchFamily="34" charset="0"/>
                <a:cs typeface="Times New Roman" pitchFamily="18" charset="0"/>
              </a:rPr>
              <a:t>ab.</a:t>
            </a:r>
            <a:r>
              <a:rPr kumimoji="0" lang="en-US" altLang="pl-PL" b="0" i="0" u="none" strike="noStrike" cap="none" normalizeH="0" baseline="0" dirty="0" smtClean="0" bmk="_Toc83895485">
                <a:ln>
                  <a:noFill/>
                </a:ln>
                <a:solidFill>
                  <a:schemeClr val="tx1"/>
                </a:solidFill>
                <a:effectLst/>
                <a:latin typeface="Times New Roman" pitchFamily="18" charset="0"/>
                <a:ea typeface="Calibri" pitchFamily="34" charset="0"/>
                <a:cs typeface="Times New Roman" pitchFamily="18" charset="0"/>
              </a:rPr>
              <a:t> Kendall's tau rank correlation coefficients</a:t>
            </a:r>
            <a:endParaRPr kumimoji="0" lang="pl-PL" altLang="pl-PL"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3988895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2204864"/>
            <a:ext cx="7239000" cy="1143000"/>
          </a:xfrm>
        </p:spPr>
        <p:txBody>
          <a:bodyPr/>
          <a:lstStyle/>
          <a:p>
            <a:r>
              <a:rPr lang="pl-PL" dirty="0" smtClean="0"/>
              <a:t>Dziękuję państwu za uwagę</a:t>
            </a:r>
            <a:endParaRPr lang="pl-PL" dirty="0"/>
          </a:p>
        </p:txBody>
      </p:sp>
    </p:spTree>
    <p:extLst>
      <p:ext uri="{BB962C8B-B14F-4D97-AF65-F5344CB8AC3E}">
        <p14:creationId xmlns:p14="http://schemas.microsoft.com/office/powerpoint/2010/main" val="382427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836712"/>
            <a:ext cx="7239000" cy="4846320"/>
          </a:xfrm>
        </p:spPr>
        <p:txBody>
          <a:bodyPr>
            <a:normAutofit lnSpcReduction="10000"/>
          </a:bodyPr>
          <a:lstStyle/>
          <a:p>
            <a:pPr marL="0" indent="0" algn="ctr">
              <a:buNone/>
            </a:pPr>
            <a:r>
              <a:rPr lang="pl-PL" dirty="0"/>
              <a:t>Następnie dla ciągu reszt obliczamy liczbę ich serii S. </a:t>
            </a:r>
            <a:r>
              <a:rPr lang="pl-PL" b="1" dirty="0"/>
              <a:t>Serią </a:t>
            </a:r>
            <a:r>
              <a:rPr lang="pl-PL" dirty="0"/>
              <a:t>jest każdy podciąg reszt złożonych wyłącznie z elementów o tym samym znaku (dodatnich lub ujemnych), przy czym jedna reszta może być także serią. Reszt równych zero nie rozpatrujemy (z definicji resztą jest różnica miedzy wartością empiryczną a teoretyczną, a więc  jeśli jest ona równa zero to reszta nie występuje). </a:t>
            </a:r>
            <a:endParaRPr lang="pl-PL" dirty="0" smtClean="0"/>
          </a:p>
          <a:p>
            <a:pPr marL="0" indent="0" algn="ctr">
              <a:buNone/>
            </a:pPr>
            <a:r>
              <a:rPr lang="pl-PL" dirty="0"/>
              <a:t>Możemy zatem oznaczyć reszty modelu kierując się następującym założeniem:</a:t>
            </a:r>
          </a:p>
          <a:p>
            <a:pPr marL="0" indent="0" algn="ctr">
              <a:buNone/>
            </a:pPr>
            <a:r>
              <a:rPr lang="pl-PL" b="1" dirty="0" err="1"/>
              <a:t>e</a:t>
            </a:r>
            <a:r>
              <a:rPr lang="pl-PL" sz="1800" b="1" dirty="0" err="1"/>
              <a:t>i</a:t>
            </a:r>
            <a:r>
              <a:rPr lang="pl-PL" b="1" dirty="0"/>
              <a:t>&lt;0 = </a:t>
            </a:r>
            <a:r>
              <a:rPr lang="pl-PL" b="1" dirty="0" smtClean="0"/>
              <a:t>b, </a:t>
            </a:r>
            <a:r>
              <a:rPr lang="pl-PL" b="1" dirty="0" err="1"/>
              <a:t>e</a:t>
            </a:r>
            <a:r>
              <a:rPr lang="pl-PL" sz="1800" b="1" dirty="0" err="1"/>
              <a:t>i</a:t>
            </a:r>
            <a:r>
              <a:rPr lang="pl-PL" b="1" dirty="0"/>
              <a:t>&gt;0 = a</a:t>
            </a:r>
          </a:p>
          <a:p>
            <a:pPr marL="0" indent="0" algn="ctr">
              <a:buNone/>
            </a:pPr>
            <a:endParaRPr lang="pl-PL" dirty="0"/>
          </a:p>
        </p:txBody>
      </p:sp>
    </p:spTree>
    <p:extLst>
      <p:ext uri="{BB962C8B-B14F-4D97-AF65-F5344CB8AC3E}">
        <p14:creationId xmlns:p14="http://schemas.microsoft.com/office/powerpoint/2010/main" val="2936547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35363"/>
            <a:ext cx="7239000" cy="1143000"/>
          </a:xfrm>
        </p:spPr>
        <p:txBody>
          <a:bodyPr/>
          <a:lstStyle/>
          <a:p>
            <a:r>
              <a:rPr lang="pl-PL" dirty="0" smtClean="0"/>
              <a:t>Badanie losowości</a:t>
            </a:r>
            <a:endParaRPr lang="pl-PL" dirty="0"/>
          </a:p>
        </p:txBody>
      </p:sp>
      <p:pic>
        <p:nvPicPr>
          <p:cNvPr id="5122" name="Picture 2" descr="D:\ekonometria\wybrane własności\losowość\losowosc_pliki\image022.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059832" y="2406877"/>
            <a:ext cx="576064" cy="610628"/>
          </a:xfrm>
          <a:prstGeom prst="rect">
            <a:avLst/>
          </a:prstGeom>
          <a:noFill/>
          <a:extLst>
            <a:ext uri="{909E8E84-426E-40DD-AFC4-6F175D3DCCD1}">
              <a14:hiddenFill xmlns:a14="http://schemas.microsoft.com/office/drawing/2010/main">
                <a:solidFill>
                  <a:srgbClr val="FFFFFF"/>
                </a:solidFill>
              </a14:hiddenFill>
            </a:ext>
          </a:extLst>
        </p:spPr>
      </p:pic>
      <p:pic>
        <p:nvPicPr>
          <p:cNvPr id="5121" name="Picture 1" descr="D:\ekonometria\wybrane własności\losowość\losowosc_pliki\image024.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652120" y="2401294"/>
            <a:ext cx="576064" cy="61062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9"/>
          <p:cNvSpPr>
            <a:spLocks noChangeArrowheads="1"/>
          </p:cNvSpPr>
          <p:nvPr/>
        </p:nvSpPr>
        <p:spPr bwMode="auto">
          <a:xfrm>
            <a:off x="457200" y="4572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alt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Symbol zastępczy zawartości 9"/>
          <p:cNvSpPr>
            <a:spLocks noGrp="1"/>
          </p:cNvSpPr>
          <p:nvPr>
            <p:ph idx="1"/>
          </p:nvPr>
        </p:nvSpPr>
        <p:spPr>
          <a:xfrm>
            <a:off x="457200" y="1700808"/>
            <a:ext cx="7239000" cy="4846320"/>
          </a:xfrm>
        </p:spPr>
        <p:txBody>
          <a:bodyPr/>
          <a:lstStyle/>
          <a:p>
            <a:pPr marL="0" indent="0">
              <a:buNone/>
            </a:pPr>
            <a:r>
              <a:rPr lang="pl-PL" dirty="0" smtClean="0"/>
              <a:t>Odczytujemy dwie wartości krytyczne liczby serii:</a:t>
            </a:r>
          </a:p>
          <a:p>
            <a:pPr marL="0" indent="0">
              <a:buNone/>
            </a:pPr>
            <a:r>
              <a:rPr lang="pl-PL" dirty="0" smtClean="0"/>
              <a:t>				oraz</a:t>
            </a:r>
          </a:p>
          <a:p>
            <a:pPr marL="0" indent="0">
              <a:buNone/>
            </a:pPr>
            <a:endParaRPr lang="pl-PL" dirty="0" smtClean="0"/>
          </a:p>
          <a:p>
            <a:pPr marL="0" indent="0" algn="ctr">
              <a:buNone/>
            </a:pPr>
            <a:r>
              <a:rPr lang="pl-PL" dirty="0" smtClean="0"/>
              <a:t>Z tablic testu liczby serii, dla danej liczby reszt dodatnich </a:t>
            </a:r>
            <a:r>
              <a:rPr lang="pl-PL" b="1" dirty="0" smtClean="0"/>
              <a:t>n</a:t>
            </a:r>
            <a:r>
              <a:rPr lang="pl-PL" sz="1800" b="1" dirty="0" smtClean="0"/>
              <a:t>1</a:t>
            </a:r>
            <a:r>
              <a:rPr lang="pl-PL" dirty="0" smtClean="0"/>
              <a:t> oraz danej liczby reszt ujemnych </a:t>
            </a:r>
            <a:r>
              <a:rPr lang="pl-PL" b="1" dirty="0" smtClean="0"/>
              <a:t>n</a:t>
            </a:r>
            <a:r>
              <a:rPr lang="pl-PL" sz="1800" b="1" dirty="0" smtClean="0"/>
              <a:t>2</a:t>
            </a:r>
            <a:r>
              <a:rPr lang="pl-PL" dirty="0" smtClean="0"/>
              <a:t> i przyjętego poziomu istotności </a:t>
            </a:r>
            <a:r>
              <a:rPr lang="pl-PL" b="1" dirty="0" smtClean="0"/>
              <a:t>alfa/2 i 1-alfa/2</a:t>
            </a:r>
            <a:r>
              <a:rPr lang="pl-PL" dirty="0" smtClean="0"/>
              <a:t>.</a:t>
            </a:r>
            <a:endParaRPr lang="pl-PL" dirty="0"/>
          </a:p>
        </p:txBody>
      </p:sp>
    </p:spTree>
    <p:extLst>
      <p:ext uri="{BB962C8B-B14F-4D97-AF65-F5344CB8AC3E}">
        <p14:creationId xmlns:p14="http://schemas.microsoft.com/office/powerpoint/2010/main" val="1572189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endParaRPr lang="pl-PL" dirty="0"/>
          </a:p>
          <a:p>
            <a:pPr marL="0" indent="0">
              <a:buNone/>
            </a:pPr>
            <a:endParaRPr lang="pl-PL" dirty="0"/>
          </a:p>
          <a:p>
            <a:pPr marL="0" indent="0">
              <a:buNone/>
            </a:pPr>
            <a:endParaRPr lang="pl-PL" dirty="0"/>
          </a:p>
        </p:txBody>
      </p:sp>
      <p:sp>
        <p:nvSpPr>
          <p:cNvPr id="5" name="Rectangle 2"/>
          <p:cNvSpPr>
            <a:spLocks noChangeArrowheads="1"/>
          </p:cNvSpPr>
          <p:nvPr/>
        </p:nvSpPr>
        <p:spPr bwMode="auto">
          <a:xfrm>
            <a:off x="476655" y="1519767"/>
            <a:ext cx="713913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Kryterium weryfikacji jest następujące:</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jeżeli spełniony jest warunek: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l-PL" altLang="pl-PL"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7" name="Picture 1" descr="D:\ekonometria\wybrane własności\losowość\losowosc_pliki\image026.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059832" y="2484134"/>
            <a:ext cx="1728192" cy="63607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539552" y="3501008"/>
            <a:ext cx="7295587"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 nie ma podstaw do odrzucenia hipotezy zerowej, czyli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rozkład reszt w modelu jest rozkładem losowym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(postać analityczna modelu została dobrana poprawnie).</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ytuł 1"/>
          <p:cNvSpPr txBox="1">
            <a:spLocks/>
          </p:cNvSpPr>
          <p:nvPr/>
        </p:nvSpPr>
        <p:spPr>
          <a:xfrm>
            <a:off x="395536" y="35363"/>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pl-PL" smtClean="0"/>
              <a:t>Badanie losowości</a:t>
            </a:r>
            <a:endParaRPr lang="pl-PL" dirty="0"/>
          </a:p>
        </p:txBody>
      </p:sp>
    </p:spTree>
    <p:extLst>
      <p:ext uri="{BB962C8B-B14F-4D97-AF65-F5344CB8AC3E}">
        <p14:creationId xmlns:p14="http://schemas.microsoft.com/office/powerpoint/2010/main" val="41083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ekonometria\wybrane własności\losowość\losowosc_pliki\image028.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635894" y="2425851"/>
            <a:ext cx="1033591" cy="615509"/>
          </a:xfrm>
          <a:prstGeom prst="rect">
            <a:avLst/>
          </a:prstGeom>
          <a:noFill/>
          <a:extLst>
            <a:ext uri="{909E8E84-426E-40DD-AFC4-6F175D3DCCD1}">
              <a14:hiddenFill xmlns:a14="http://schemas.microsoft.com/office/drawing/2010/main">
                <a:solidFill>
                  <a:srgbClr val="FFFFFF"/>
                </a:solidFill>
              </a14:hiddenFill>
            </a:ext>
          </a:extLst>
        </p:spPr>
      </p:pic>
      <p:pic>
        <p:nvPicPr>
          <p:cNvPr id="6145" name="Picture 1" descr="D:\ekonometria\wybrane własności\losowość\losowosc_pliki\image030.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187624" y="2425851"/>
            <a:ext cx="1154502" cy="68751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755576" y="1556791"/>
            <a:ext cx="710643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 przypadku gdy spełniony jest któryś z następujących </a:t>
            </a:r>
          </a:p>
          <a:p>
            <a:pPr marL="0" marR="0" lvl="0" indent="0"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warunków: </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pl-PL" altLang="pl-PL" dirty="0">
                <a:latin typeface="Arial" pitchFamily="34" charset="0"/>
                <a:cs typeface="Arial" pitchFamily="34" charset="0"/>
              </a:rPr>
              <a:t>	</a:t>
            </a:r>
            <a:r>
              <a:rPr lang="pl-PL" altLang="pl-PL" dirty="0" smtClean="0">
                <a:latin typeface="Arial" pitchFamily="34" charset="0"/>
                <a:cs typeface="Arial" pitchFamily="34" charset="0"/>
              </a:rPr>
              <a:t>	</a:t>
            </a:r>
            <a:r>
              <a:rPr kumimoji="0" lang="pl-PL" altLang="pl-PL" sz="2200" b="0" i="0" u="none" strike="noStrike" cap="none" normalizeH="0" baseline="0" dirty="0" smtClean="0">
                <a:ln>
                  <a:noFill/>
                </a:ln>
                <a:solidFill>
                  <a:schemeClr val="tx1"/>
                </a:solidFill>
                <a:effectLst/>
                <a:latin typeface="Arial" pitchFamily="34" charset="0"/>
                <a:cs typeface="Arial" pitchFamily="34" charset="0"/>
              </a:rPr>
              <a:t>lub</a:t>
            </a:r>
          </a:p>
        </p:txBody>
      </p:sp>
      <p:sp>
        <p:nvSpPr>
          <p:cNvPr id="6" name="Rectangle 4"/>
          <p:cNvSpPr>
            <a:spLocks noChangeArrowheads="1"/>
          </p:cNvSpPr>
          <p:nvPr/>
        </p:nvSpPr>
        <p:spPr bwMode="auto">
          <a:xfrm>
            <a:off x="522349" y="3501008"/>
            <a:ext cx="6792244"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 istnieją podstawy do odrzucenia hipotezy zerowej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przyjąć należy  hipotezę alternatywną, czyli rozkład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reszt w modelu nie jest rozkładem losowym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(identyfikacja modelu jest nieprawidłowa i należy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l-PL" altLang="pl-PL"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zmienić jego postać analityczną).</a:t>
            </a:r>
            <a:endParaRPr kumimoji="0" lang="pl-PL" altLang="pl-PL"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ytuł 1"/>
          <p:cNvSpPr>
            <a:spLocks noGrp="1"/>
          </p:cNvSpPr>
          <p:nvPr>
            <p:ph type="title"/>
          </p:nvPr>
        </p:nvSpPr>
        <p:spPr>
          <a:xfrm>
            <a:off x="395536" y="35363"/>
            <a:ext cx="7239000" cy="1143000"/>
          </a:xfrm>
        </p:spPr>
        <p:txBody>
          <a:bodyPr/>
          <a:lstStyle/>
          <a:p>
            <a:r>
              <a:rPr lang="pl-PL" dirty="0" smtClean="0"/>
              <a:t>Badanie losowości</a:t>
            </a:r>
            <a:endParaRPr lang="pl-PL" dirty="0"/>
          </a:p>
        </p:txBody>
      </p:sp>
    </p:spTree>
    <p:extLst>
      <p:ext uri="{BB962C8B-B14F-4D97-AF65-F5344CB8AC3E}">
        <p14:creationId xmlns:p14="http://schemas.microsoft.com/office/powerpoint/2010/main" val="287487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620688"/>
            <a:ext cx="7239000" cy="1143000"/>
          </a:xfrm>
        </p:spPr>
        <p:txBody>
          <a:bodyPr>
            <a:normAutofit fontScale="90000"/>
          </a:bodyPr>
          <a:lstStyle/>
          <a:p>
            <a:r>
              <a:rPr lang="pl-PL" dirty="0" smtClean="0"/>
              <a:t/>
            </a:r>
            <a:br>
              <a:rPr lang="pl-PL" dirty="0" smtClean="0"/>
            </a:br>
            <a:r>
              <a:rPr lang="pl-PL" dirty="0" smtClean="0"/>
              <a:t/>
            </a:r>
            <a:br>
              <a:rPr lang="pl-PL" dirty="0" smtClean="0"/>
            </a:br>
            <a:r>
              <a:rPr lang="pl-PL" dirty="0" smtClean="0"/>
              <a:t>Badanie symetrii składnika </a:t>
            </a:r>
            <a:r>
              <a:rPr lang="pl-PL" dirty="0" err="1" smtClean="0"/>
              <a:t>resztowego</a:t>
            </a:r>
            <a:r>
              <a:rPr lang="pl-PL" dirty="0" smtClean="0"/>
              <a:t> </a:t>
            </a:r>
            <a:r>
              <a:rPr lang="pl-PL" sz="3300" dirty="0" smtClean="0"/>
              <a:t/>
            </a:r>
            <a:br>
              <a:rPr lang="pl-PL" sz="3300" dirty="0" smtClean="0"/>
            </a:br>
            <a:endParaRPr lang="pl-PL" sz="3300" dirty="0"/>
          </a:p>
        </p:txBody>
      </p:sp>
      <p:sp>
        <p:nvSpPr>
          <p:cNvPr id="3" name="Symbol zastępczy zawartości 2"/>
          <p:cNvSpPr>
            <a:spLocks noGrp="1"/>
          </p:cNvSpPr>
          <p:nvPr>
            <p:ph idx="1"/>
          </p:nvPr>
        </p:nvSpPr>
        <p:spPr/>
        <p:txBody>
          <a:bodyPr/>
          <a:lstStyle/>
          <a:p>
            <a:pPr marL="0" indent="0" algn="ctr">
              <a:buNone/>
            </a:pPr>
            <a:r>
              <a:rPr lang="pl-PL" dirty="0"/>
              <a:t>Zakładamy, że obserwacje (empiryczne wartości badanej zmiennej) odchylające się in plus (in minus) od wartości zmiennej uzyskanych za pomocą modelu powinny stanowić połowę (w sensie probabilistycznym) wszystkich obserwacji. Innymi słowy skonstruowany model ekonometryczny powinien być osią symetrii zmienności analizowanej zmiennej.</a:t>
            </a:r>
          </a:p>
          <a:p>
            <a:pPr marL="0" indent="0">
              <a:buNone/>
            </a:pPr>
            <a:endParaRPr lang="pl-PL" dirty="0"/>
          </a:p>
        </p:txBody>
      </p:sp>
    </p:spTree>
    <p:extLst>
      <p:ext uri="{BB962C8B-B14F-4D97-AF65-F5344CB8AC3E}">
        <p14:creationId xmlns:p14="http://schemas.microsoft.com/office/powerpoint/2010/main" val="1970735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gaty">
  <a:themeElements>
    <a:clrScheme name="Bogaty">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Bogaty">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ogaty">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16330</TotalTime>
  <Words>2009</Words>
  <Application>Microsoft Office PowerPoint</Application>
  <PresentationFormat>Pokaz na ekranie (4:3)</PresentationFormat>
  <Paragraphs>329</Paragraphs>
  <Slides>47</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47</vt:i4>
      </vt:variant>
    </vt:vector>
  </HeadingPairs>
  <TitlesOfParts>
    <vt:vector size="49" baseType="lpstr">
      <vt:lpstr>Bogaty</vt:lpstr>
      <vt:lpstr>Equation</vt:lpstr>
      <vt:lpstr>Zastosowanie weryfikacji hipotez statystycznych w praktyce</vt:lpstr>
      <vt:lpstr>Model ekonometryczny </vt:lpstr>
      <vt:lpstr>Model ekonometryczny</vt:lpstr>
      <vt:lpstr>Badanie losowości składnika resztowego modelu</vt:lpstr>
      <vt:lpstr>Prezentacja programu PowerPoint</vt:lpstr>
      <vt:lpstr>Badanie losowości</vt:lpstr>
      <vt:lpstr>Prezentacja programu PowerPoint</vt:lpstr>
      <vt:lpstr>Badanie losowości</vt:lpstr>
      <vt:lpstr>  Badanie symetrii składnika resztowego  </vt:lpstr>
      <vt:lpstr>Prezentacja programu PowerPoint</vt:lpstr>
      <vt:lpstr>Wartość statystyki testowej</vt:lpstr>
      <vt:lpstr>Prezentacja programu PowerPoint</vt:lpstr>
      <vt:lpstr>Prezentacja programu PowerPoint</vt:lpstr>
      <vt:lpstr>Prezentacja programu PowerPoint</vt:lpstr>
      <vt:lpstr>Badanie autokorelacji resztowej </vt:lpstr>
      <vt:lpstr>Badanie autokorelacji resztowej</vt:lpstr>
      <vt:lpstr>Prezentacja programu PowerPoint</vt:lpstr>
      <vt:lpstr>Statystyka testowa</vt:lpstr>
      <vt:lpstr>Statystyka testowa</vt:lpstr>
      <vt:lpstr>Wartości krytyczne</vt:lpstr>
      <vt:lpstr>Podjęcie decyzji</vt:lpstr>
      <vt:lpstr>Testowanie istotności parametrów strukturalnych modelu</vt:lpstr>
      <vt:lpstr>Testowanie istotności parametrów strukturalnych modelu</vt:lpstr>
      <vt:lpstr>Macierz wariancji i kowariancji estymatorów parametrów</vt:lpstr>
      <vt:lpstr>Testowanie istotności parametrów strukturalnych modelu</vt:lpstr>
      <vt:lpstr>Definicja i Rodzaje konwergencji</vt:lpstr>
      <vt:lpstr>konwergencjA Typu beta i sposoby jej pomiaru</vt:lpstr>
      <vt:lpstr>beta konwergencjA</vt:lpstr>
      <vt:lpstr>beta konwergencjA</vt:lpstr>
      <vt:lpstr>beta konwergencjA</vt:lpstr>
      <vt:lpstr>Prosty model regresji, w którym zmienną zależną jest tempo wzrostu analizowanej miary</vt:lpstr>
      <vt:lpstr>BETA konwergencja</vt:lpstr>
      <vt:lpstr>Konwergencja typu sigma i sposoby jej pomiaru</vt:lpstr>
      <vt:lpstr>Sigma konwergencja</vt:lpstr>
      <vt:lpstr>Sigma konwergencja</vt:lpstr>
      <vt:lpstr>Sigma konwergencja</vt:lpstr>
      <vt:lpstr>Sigma konwergencja</vt:lpstr>
      <vt:lpstr>Model trendu konwergencji typu sigma dla krajów Unii Europejskiej</vt:lpstr>
      <vt:lpstr>Sigma konwergencja</vt:lpstr>
      <vt:lpstr>Sigma konwergencja</vt:lpstr>
      <vt:lpstr>Konwergencja typu gamma i sposoby jej pomiaru</vt:lpstr>
      <vt:lpstr>gamma konwergencja</vt:lpstr>
      <vt:lpstr>gamma konwergencja</vt:lpstr>
      <vt:lpstr>gamma konwergencja</vt:lpstr>
      <vt:lpstr>gamma konwergencja</vt:lpstr>
      <vt:lpstr>gamma konwergencja</vt:lpstr>
      <vt:lpstr>Dziękuję państwu za uwagę</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Zastosowanie weryfikacji hipotez statystycznych w praktyce</dc:title>
  <dc:creator>Aldona</dc:creator>
  <cp:lastModifiedBy>Aldona</cp:lastModifiedBy>
  <cp:revision>60</cp:revision>
  <dcterms:created xsi:type="dcterms:W3CDTF">2020-05-30T13:50:12Z</dcterms:created>
  <dcterms:modified xsi:type="dcterms:W3CDTF">2023-05-22T09:19:49Z</dcterms:modified>
</cp:coreProperties>
</file>